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</p:sldMasterIdLst>
  <p:notesMasterIdLst>
    <p:notesMasterId r:id="rId10"/>
  </p:notesMasterIdLst>
  <p:sldIdLst>
    <p:sldId id="272" r:id="rId2"/>
    <p:sldId id="321" r:id="rId3"/>
    <p:sldId id="331" r:id="rId4"/>
    <p:sldId id="324" r:id="rId5"/>
    <p:sldId id="325" r:id="rId6"/>
    <p:sldId id="332" r:id="rId7"/>
    <p:sldId id="333" r:id="rId8"/>
    <p:sldId id="334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7FF16-ECB0-45ED-B526-E3B74DCAB7A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2C5C-7D68-45F7-B8A8-E5F333B8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52A5B-D922-412A-BF9E-8E0A8A1134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3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3840" y="4560570"/>
            <a:ext cx="6827520" cy="432054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Key point</a:t>
            </a:r>
            <a:r>
              <a:rPr lang="en-US" dirty="0"/>
              <a:t>: Shared computing resources, sensors, etc., rather than duplicating. Platform subsystem capabilities are developed by PORs or OEMs, information and resources are shared. New capabilities require just the sensor/effector and software, limited new hardware and integration.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Expected changes to </a:t>
            </a:r>
            <a:r>
              <a:rPr lang="en-US" b="1" baseline="0" dirty="0"/>
              <a:t>OEM and system developers business model: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0000FF"/>
                </a:solidFill>
              </a:rPr>
              <a:t>One winning Prime won’t have 30-40 year stranglehold on ECPs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aseline="0" dirty="0"/>
              <a:t>Continuous opportunities for vendors to introduce new technologies and capability upgrades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aseline="0" dirty="0"/>
              <a:t>All contractors should see this as beneficial, but they’ll need to adjust their business model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i="1" baseline="0" dirty="0"/>
              <a:t>Emphasize parallels to computer industry (mouse, monitor, GPU become user upgradeable and competitive)</a:t>
            </a:r>
          </a:p>
          <a:p>
            <a:pPr lvl="0"/>
            <a:endParaRPr lang="en-US" baseline="0" dirty="0"/>
          </a:p>
          <a:p>
            <a:pPr lvl="0"/>
            <a:endParaRPr lang="en-US" dirty="0"/>
          </a:p>
          <a:p>
            <a:r>
              <a:rPr lang="en-US" b="1" dirty="0"/>
              <a:t>Additional Goals of the Effort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A common hardware (AKA </a:t>
            </a:r>
            <a:r>
              <a:rPr lang="en-US" dirty="0" err="1"/>
              <a:t>vetronics</a:t>
            </a:r>
            <a:r>
              <a:rPr lang="en-US" dirty="0"/>
              <a:t>) and software infrastructure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Avoid redundant or stove-pipe system development and integrations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Avoid non-standard/non-commercial connectors and cables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Enforce sharing resources (e.g., processing) and data across shared network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Enforce the use of configurable and manageable switching technologies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For handling low-latency constraints and safety-critical functions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Enable platform upgrades to a more autonomous system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To facilitate shared data to the AI based systems and other capabilities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Reduce future integration cost and development effort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Enable efficient validation testing and qualification procedures (Cost &amp; Schedule improvements)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52A5B-D922-412A-BF9E-8E0A8A11345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79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EO GCS Collage new Cover 2014  new idea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66"/>
            <a:ext cx="9144000" cy="6848868"/>
          </a:xfrm>
          <a:prstGeom prst="rect">
            <a:avLst/>
          </a:prstGeom>
        </p:spPr>
      </p:pic>
      <p:pic>
        <p:nvPicPr>
          <p:cNvPr id="20" name="Picture 19" descr="PEO GCS Collage new Cover 2014  new idea6.jpg"/>
          <p:cNvPicPr>
            <a:picLocks noChangeAspect="1"/>
          </p:cNvPicPr>
          <p:nvPr userDrawn="1"/>
        </p:nvPicPr>
        <p:blipFill>
          <a:blip r:embed="rId3" cstate="print">
            <a:lum bright="3000"/>
          </a:blip>
          <a:stretch>
            <a:fillRect/>
          </a:stretch>
        </p:blipFill>
        <p:spPr>
          <a:xfrm>
            <a:off x="0" y="4566"/>
            <a:ext cx="9144000" cy="68488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773348" y="2048719"/>
            <a:ext cx="5208602" cy="21668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ysClr val="windowText" lastClr="000000"/>
                </a:solidFill>
                <a:effectLst/>
                <a:latin typeface="Gill Sans MT" panose="020B0502020104020203" pitchFamily="34" charset="0"/>
                <a:cs typeface="Arial" pitchFamily="34" charset="0"/>
              </a:defRPr>
            </a:lvl1pPr>
            <a:lvl2pPr marL="0" indent="0" algn="ctr">
              <a:buNone/>
              <a:defRPr sz="2000"/>
            </a:lvl2pPr>
            <a:lvl3pPr marL="0" indent="0" algn="ctr">
              <a:buNone/>
              <a:defRPr sz="2000"/>
            </a:lvl3pPr>
            <a:lvl4pPr marL="0" indent="0" algn="ctr">
              <a:buNone/>
              <a:defRPr sz="2000"/>
            </a:lvl4pPr>
            <a:lvl5pPr marL="0" indent="0" algn="ctr">
              <a:buNone/>
              <a:defRPr sz="2000"/>
            </a:lvl5pPr>
          </a:lstStyle>
          <a:p>
            <a:pPr lvl="0"/>
            <a:r>
              <a:rPr lang="en-US"/>
              <a:t>Presenter Name and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782298" y="4222660"/>
            <a:ext cx="5199652" cy="48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US" sz="1400" b="0" baseline="0" dirty="0" smtClean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Date e.g.: 1 June 2014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82298" y="1049707"/>
            <a:ext cx="5199652" cy="9527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3000" b="1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Traditional Arabic" pitchFamily="18" charset="-78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11" name="Picture 10" descr="large_us_army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43" y="53786"/>
            <a:ext cx="439268" cy="58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9"/>
          <p:cNvSpPr txBox="1">
            <a:spLocks/>
          </p:cNvSpPr>
          <p:nvPr userDrawn="1"/>
        </p:nvSpPr>
        <p:spPr>
          <a:xfrm>
            <a:off x="0" y="6405164"/>
            <a:ext cx="9144000" cy="49456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7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DISTRIBUTION STATEMENT A: Approved for public release.</a:t>
            </a:r>
            <a:endParaRPr lang="en-US" sz="700" kern="12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2" y="1220213"/>
            <a:ext cx="3367897" cy="32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3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8A6-3B44-4F47-B26A-C7E7E16028E3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7813" y="1418602"/>
            <a:ext cx="8613775" cy="474724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9550A-6681-4E7D-B466-A6D6235C95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82157" y="-37984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CUI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A05E5C-D1B7-7CB1-36A5-7705AFF0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06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02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Eras Medium ITC"/>
                <a:cs typeface="Eras Medium IT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CUI,</a:t>
            </a:r>
            <a:r>
              <a:rPr spc="-30"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or</a:t>
            </a:r>
            <a:r>
              <a:rPr spc="-20" dirty="0"/>
              <a:t> </a:t>
            </a:r>
            <a:r>
              <a:rPr spc="-5" dirty="0"/>
              <a:t>disclosure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data</a:t>
            </a:r>
            <a:r>
              <a:rPr spc="-30" dirty="0"/>
              <a:t> </a:t>
            </a:r>
            <a:r>
              <a:rPr spc="-5" dirty="0"/>
              <a:t>contained</a:t>
            </a:r>
            <a:r>
              <a:rPr spc="-45" dirty="0"/>
              <a:t> </a:t>
            </a:r>
            <a:r>
              <a:rPr spc="-5" dirty="0"/>
              <a:t>on this</a:t>
            </a:r>
            <a:r>
              <a:rPr spc="-25" dirty="0"/>
              <a:t> </a:t>
            </a:r>
            <a:r>
              <a:rPr spc="-5" dirty="0"/>
              <a:t>page</a:t>
            </a:r>
            <a:r>
              <a:rPr spc="-40" dirty="0"/>
              <a:t> </a:t>
            </a:r>
            <a:r>
              <a:rPr dirty="0"/>
              <a:t>is</a:t>
            </a:r>
            <a:r>
              <a:rPr spc="10" dirty="0"/>
              <a:t> </a:t>
            </a:r>
            <a:r>
              <a:rPr spc="-5" dirty="0"/>
              <a:t>subject</a:t>
            </a:r>
            <a:r>
              <a:rPr spc="-35" dirty="0"/>
              <a:t> </a:t>
            </a:r>
            <a:r>
              <a:rPr spc="-5" dirty="0"/>
              <a:t>to</a:t>
            </a:r>
            <a:r>
              <a:rPr spc="-10" dirty="0"/>
              <a:t> restrictions</a:t>
            </a:r>
            <a:r>
              <a:rPr spc="-4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30" dirty="0"/>
              <a:t> </a:t>
            </a:r>
            <a:r>
              <a:rPr spc="-5" dirty="0"/>
              <a:t>title</a:t>
            </a:r>
            <a:r>
              <a:rPr spc="-40" dirty="0"/>
              <a:t> </a:t>
            </a:r>
            <a:r>
              <a:rPr spc="-5" dirty="0"/>
              <a:t>page.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Eras Medium ITC"/>
                <a:cs typeface="Eras Medium ITC"/>
              </a:defRPr>
            </a:lvl1pPr>
          </a:lstStyle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7837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60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EO GCS bar page layout 2014 new idea1.jpg"/>
          <p:cNvPicPr>
            <a:picLocks noChangeAspect="1"/>
          </p:cNvPicPr>
          <p:nvPr userDrawn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0" y="4566"/>
            <a:ext cx="9144000" cy="6848868"/>
          </a:xfrm>
          <a:prstGeom prst="rect">
            <a:avLst/>
          </a:prstGeom>
        </p:spPr>
      </p:pic>
      <p:sp>
        <p:nvSpPr>
          <p:cNvPr id="10" name="Footer Placeholder 9"/>
          <p:cNvSpPr txBox="1">
            <a:spLocks/>
          </p:cNvSpPr>
          <p:nvPr/>
        </p:nvSpPr>
        <p:spPr>
          <a:xfrm>
            <a:off x="2173601" y="6656295"/>
            <a:ext cx="5586216" cy="228600"/>
          </a:xfrm>
          <a:prstGeom prst="rect">
            <a:avLst/>
          </a:prstGeom>
          <a:noFill/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or disclosure of data contained on this page is subject to restrictions on the title page.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74972"/>
            <a:ext cx="1306285" cy="28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Eras Medium ITC" pitchFamily="34" charset="0"/>
                <a:cs typeface="Arial" pitchFamily="34" charset="0"/>
              </a:defRPr>
            </a:lvl1pPr>
          </a:lstStyle>
          <a:p>
            <a:fld id="{5A0EEA4C-188E-4A0F-9712-9568A5993F6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269" y="6583681"/>
            <a:ext cx="844731" cy="28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Eras Medium ITC" pitchFamily="34" charset="0"/>
                <a:cs typeface="Arial" pitchFamily="34" charset="0"/>
              </a:defRPr>
            </a:lvl1pPr>
          </a:lstStyle>
          <a:p>
            <a:fld id="{8489550A-6681-4E7D-B466-A6D6235C95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1497732" y="155218"/>
            <a:ext cx="6176056" cy="1046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150471" y="1362635"/>
            <a:ext cx="8852703" cy="476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Page Content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FRONT-VEHICLE-UPDATE-Gold-Letters-2014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333" y="11576"/>
            <a:ext cx="1402638" cy="14005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904"/>
            <a:ext cx="1345332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  <p:sldLayoutId id="2147483675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400" b="1" dirty="0" smtClean="0">
          <a:solidFill>
            <a:schemeClr val="tx2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har char="•"/>
        <a:defRPr sz="2000" b="0" baseline="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har char="–"/>
        <a:defRPr b="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2pPr>
      <a:lvl3pPr marL="11430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har char="•"/>
        <a:defRPr sz="1600" b="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3pPr>
      <a:lvl4pPr marL="16002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har char="–"/>
        <a:defRPr sz="1700" b="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4pPr>
      <a:lvl5pPr marL="20574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Font typeface="Courier New" pitchFamily="49" charset="0"/>
        <a:buChar char="o"/>
        <a:defRPr sz="1200" b="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5pPr>
      <a:lvl6pPr marL="25146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10032" y="1045030"/>
            <a:ext cx="6033968" cy="3023667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16546" y="1958218"/>
            <a:ext cx="5528698" cy="2537582"/>
          </a:xfrm>
        </p:spPr>
        <p:txBody>
          <a:bodyPr>
            <a:normAutofit fontScale="90000"/>
          </a:bodyPr>
          <a:lstStyle/>
          <a:p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Lead (PL) Capability Transition and Product Integration (CTPI)</a:t>
            </a:r>
            <a:b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Common Infrastructure Architecture (GCIA) &amp; Trim Level Strategy</a:t>
            </a:r>
            <a:b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 Cichosz</a:t>
            </a:r>
            <a:br>
              <a:rPr lang="en-US" sz="16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Architect, PL CTPI</a:t>
            </a:r>
            <a:br>
              <a:rPr lang="en-US" sz="16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 Nicholas Breen</a:t>
            </a:r>
            <a:br>
              <a:rPr lang="en-US" sz="16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Lead, Ground Combat Product Integration</a:t>
            </a:r>
            <a:b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AUG 2022</a:t>
            </a:r>
            <a:b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br>
              <a:rPr lang="en-US" sz="1300" dirty="0"/>
            </a:br>
            <a:br>
              <a:rPr lang="en-US" sz="1300" dirty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32692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F9622-2413-429B-B666-00BC931E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97599"/>
            <a:ext cx="6240350" cy="4414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Project Lead Capability Transition &amp; Product Integration (PL CTPI)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79D90-F69E-4E9F-AA12-F99BB3145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9550A-6681-4E7D-B466-A6D6235C950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20040" y="1689080"/>
            <a:ext cx="851916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Lead Capability Transition &amp; Product Integration (PL CTPI)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Stood up within PEO GCS to manage vertical and horizontal technology integration to address PM prioritized capability gaps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Provides holistic integration processes for transition of technology &amp; capabilities onto GCS platforms.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 CTPI Product Offices: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PdL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Ground Combat Product Integration (GCPI)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PdL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Ground Combat Enabling Technologies &amp; Transition (GCETT)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PdM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Vehicle Protection Systems (VPS)</a:t>
            </a:r>
          </a:p>
        </p:txBody>
      </p:sp>
    </p:spTree>
    <p:extLst>
      <p:ext uri="{BB962C8B-B14F-4D97-AF65-F5344CB8AC3E}">
        <p14:creationId xmlns:p14="http://schemas.microsoft.com/office/powerpoint/2010/main" val="242126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F9622-2413-429B-B666-00BC931E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97599"/>
            <a:ext cx="6240350" cy="4414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Architecture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79D90-F69E-4E9F-AA12-F99BB3145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9550A-6681-4E7D-B466-A6D6235C950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20040" y="1689080"/>
            <a:ext cx="85191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consistent MOSA implementation both within and across ground platforms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 time and cost to add or upgrade capabilities on and across future platforms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Enable development and integration of solutions at the hardware/software component level versus entire subsystems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 the need to retest the entire system each time a new component is added or changed</a:t>
            </a:r>
          </a:p>
        </p:txBody>
      </p:sp>
    </p:spTree>
    <p:extLst>
      <p:ext uri="{BB962C8B-B14F-4D97-AF65-F5344CB8AC3E}">
        <p14:creationId xmlns:p14="http://schemas.microsoft.com/office/powerpoint/2010/main" val="212937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71">
            <a:extLst>
              <a:ext uri="{FF2B5EF4-FFF2-40B4-BE49-F238E27FC236}">
                <a16:creationId xmlns:a16="http://schemas.microsoft.com/office/drawing/2014/main" id="{C8AE2B72-D778-4878-B11A-FC5758DEC0C9}"/>
              </a:ext>
            </a:extLst>
          </p:cNvPr>
          <p:cNvSpPr/>
          <p:nvPr/>
        </p:nvSpPr>
        <p:spPr>
          <a:xfrm>
            <a:off x="237139" y="1508760"/>
            <a:ext cx="3427630" cy="4663440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28575">
            <a:solidFill>
              <a:schemeClr val="accent6"/>
            </a:solidFill>
            <a:prstDash val="soli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591665-3CB7-4437-910B-5ECDC3AB869C}"/>
              </a:ext>
            </a:extLst>
          </p:cNvPr>
          <p:cNvSpPr/>
          <p:nvPr/>
        </p:nvSpPr>
        <p:spPr>
          <a:xfrm>
            <a:off x="422186" y="1379642"/>
            <a:ext cx="2260856" cy="328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3E690F-67DB-4553-81FB-199E76FCE771}"/>
              </a:ext>
            </a:extLst>
          </p:cNvPr>
          <p:cNvSpPr txBox="1"/>
          <p:nvPr/>
        </p:nvSpPr>
        <p:spPr>
          <a:xfrm>
            <a:off x="422186" y="1328978"/>
            <a:ext cx="305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CURRENT STATE</a:t>
            </a:r>
          </a:p>
        </p:txBody>
      </p:sp>
      <p:sp>
        <p:nvSpPr>
          <p:cNvPr id="56" name="Rectangle: Rounded Corners 131">
            <a:extLst>
              <a:ext uri="{FF2B5EF4-FFF2-40B4-BE49-F238E27FC236}">
                <a16:creationId xmlns:a16="http://schemas.microsoft.com/office/drawing/2014/main" id="{EBEDD457-7594-4898-A59A-36DA31F2ADDD}"/>
              </a:ext>
            </a:extLst>
          </p:cNvPr>
          <p:cNvSpPr/>
          <p:nvPr/>
        </p:nvSpPr>
        <p:spPr>
          <a:xfrm>
            <a:off x="362140" y="1707452"/>
            <a:ext cx="3163274" cy="1027804"/>
          </a:xfrm>
          <a:prstGeom prst="roundRect">
            <a:avLst>
              <a:gd name="adj" fmla="val 668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: Rounded Corners 81">
            <a:extLst>
              <a:ext uri="{FF2B5EF4-FFF2-40B4-BE49-F238E27FC236}">
                <a16:creationId xmlns:a16="http://schemas.microsoft.com/office/drawing/2014/main" id="{9BC0E572-AB6D-414B-86DA-31025FC38444}"/>
              </a:ext>
            </a:extLst>
          </p:cNvPr>
          <p:cNvSpPr/>
          <p:nvPr/>
        </p:nvSpPr>
        <p:spPr>
          <a:xfrm>
            <a:off x="414281" y="1772955"/>
            <a:ext cx="3048000" cy="879582"/>
          </a:xfrm>
          <a:prstGeom prst="roundRect">
            <a:avLst>
              <a:gd name="adj" fmla="val 0"/>
            </a:avLst>
          </a:prstGeom>
          <a:noFill/>
          <a:ln w="22225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2800"/>
                      <a:gd name="connsiteY0" fmla="*/ 42885 h 964800"/>
                      <a:gd name="connsiteX1" fmla="*/ 42885 w 1972800"/>
                      <a:gd name="connsiteY1" fmla="*/ 0 h 964800"/>
                      <a:gd name="connsiteX2" fmla="*/ 1929915 w 1972800"/>
                      <a:gd name="connsiteY2" fmla="*/ 0 h 964800"/>
                      <a:gd name="connsiteX3" fmla="*/ 1972800 w 1972800"/>
                      <a:gd name="connsiteY3" fmla="*/ 42885 h 964800"/>
                      <a:gd name="connsiteX4" fmla="*/ 1972800 w 1972800"/>
                      <a:gd name="connsiteY4" fmla="*/ 921915 h 964800"/>
                      <a:gd name="connsiteX5" fmla="*/ 1929915 w 1972800"/>
                      <a:gd name="connsiteY5" fmla="*/ 964800 h 964800"/>
                      <a:gd name="connsiteX6" fmla="*/ 42885 w 1972800"/>
                      <a:gd name="connsiteY6" fmla="*/ 964800 h 964800"/>
                      <a:gd name="connsiteX7" fmla="*/ 0 w 1972800"/>
                      <a:gd name="connsiteY7" fmla="*/ 921915 h 964800"/>
                      <a:gd name="connsiteX8" fmla="*/ 0 w 1972800"/>
                      <a:gd name="connsiteY8" fmla="*/ 42885 h 96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2800" h="964800" fill="none" extrusionOk="0">
                        <a:moveTo>
                          <a:pt x="0" y="42885"/>
                        </a:moveTo>
                        <a:cubicBezTo>
                          <a:pt x="-1299" y="18990"/>
                          <a:pt x="21495" y="1877"/>
                          <a:pt x="42885" y="0"/>
                        </a:cubicBezTo>
                        <a:cubicBezTo>
                          <a:pt x="517507" y="6223"/>
                          <a:pt x="1676588" y="150061"/>
                          <a:pt x="1929915" y="0"/>
                        </a:cubicBezTo>
                        <a:cubicBezTo>
                          <a:pt x="1955756" y="3322"/>
                          <a:pt x="1974754" y="21593"/>
                          <a:pt x="1972800" y="42885"/>
                        </a:cubicBezTo>
                        <a:cubicBezTo>
                          <a:pt x="1948000" y="239507"/>
                          <a:pt x="2005657" y="795642"/>
                          <a:pt x="1972800" y="921915"/>
                        </a:cubicBezTo>
                        <a:cubicBezTo>
                          <a:pt x="1968697" y="946274"/>
                          <a:pt x="1949893" y="962242"/>
                          <a:pt x="1929915" y="964800"/>
                        </a:cubicBezTo>
                        <a:cubicBezTo>
                          <a:pt x="1363256" y="1022971"/>
                          <a:pt x="962691" y="987594"/>
                          <a:pt x="42885" y="964800"/>
                        </a:cubicBezTo>
                        <a:cubicBezTo>
                          <a:pt x="19440" y="961549"/>
                          <a:pt x="-2106" y="946830"/>
                          <a:pt x="0" y="921915"/>
                        </a:cubicBezTo>
                        <a:cubicBezTo>
                          <a:pt x="33479" y="531392"/>
                          <a:pt x="-53220" y="398790"/>
                          <a:pt x="0" y="42885"/>
                        </a:cubicBezTo>
                        <a:close/>
                      </a:path>
                      <a:path w="1972800" h="964800" stroke="0" extrusionOk="0">
                        <a:moveTo>
                          <a:pt x="0" y="42885"/>
                        </a:moveTo>
                        <a:cubicBezTo>
                          <a:pt x="-3274" y="17181"/>
                          <a:pt x="16543" y="997"/>
                          <a:pt x="42885" y="0"/>
                        </a:cubicBezTo>
                        <a:cubicBezTo>
                          <a:pt x="350766" y="-43321"/>
                          <a:pt x="1442823" y="57719"/>
                          <a:pt x="1929915" y="0"/>
                        </a:cubicBezTo>
                        <a:cubicBezTo>
                          <a:pt x="1951737" y="1819"/>
                          <a:pt x="1972570" y="20472"/>
                          <a:pt x="1972800" y="42885"/>
                        </a:cubicBezTo>
                        <a:cubicBezTo>
                          <a:pt x="1963201" y="177910"/>
                          <a:pt x="2019350" y="788162"/>
                          <a:pt x="1972800" y="921915"/>
                        </a:cubicBezTo>
                        <a:cubicBezTo>
                          <a:pt x="1977238" y="946126"/>
                          <a:pt x="1954834" y="962261"/>
                          <a:pt x="1929915" y="964800"/>
                        </a:cubicBezTo>
                        <a:cubicBezTo>
                          <a:pt x="1120977" y="847013"/>
                          <a:pt x="294048" y="1042272"/>
                          <a:pt x="42885" y="964800"/>
                        </a:cubicBezTo>
                        <a:cubicBezTo>
                          <a:pt x="19020" y="963086"/>
                          <a:pt x="-511" y="946310"/>
                          <a:pt x="0" y="921915"/>
                        </a:cubicBezTo>
                        <a:cubicBezTo>
                          <a:pt x="4582" y="641832"/>
                          <a:pt x="58919" y="463177"/>
                          <a:pt x="0" y="428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Capabilities are subsystem focused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Each subsystem brings end-to-end functionality dedicated to subsystem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Complex integration with limited interoperability</a:t>
            </a:r>
          </a:p>
        </p:txBody>
      </p:sp>
      <p:sp>
        <p:nvSpPr>
          <p:cNvPr id="60" name="Rectangle: Rounded Corners 180">
            <a:extLst>
              <a:ext uri="{FF2B5EF4-FFF2-40B4-BE49-F238E27FC236}">
                <a16:creationId xmlns:a16="http://schemas.microsoft.com/office/drawing/2014/main" id="{DB515937-C05A-46BC-9AA0-CCAC6F075327}"/>
              </a:ext>
            </a:extLst>
          </p:cNvPr>
          <p:cNvSpPr/>
          <p:nvPr/>
        </p:nvSpPr>
        <p:spPr>
          <a:xfrm>
            <a:off x="3810000" y="1508760"/>
            <a:ext cx="5105400" cy="4663440"/>
          </a:xfrm>
          <a:prstGeom prst="roundRect">
            <a:avLst>
              <a:gd name="adj" fmla="val 2890"/>
            </a:avLst>
          </a:prstGeom>
          <a:solidFill>
            <a:schemeClr val="bg1"/>
          </a:solidFill>
          <a:ln w="28575">
            <a:solidFill>
              <a:schemeClr val="accent6"/>
            </a:solidFill>
            <a:prstDash val="soli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E9FE700-4B2F-4927-AEF1-980DB7E67841}"/>
              </a:ext>
            </a:extLst>
          </p:cNvPr>
          <p:cNvSpPr/>
          <p:nvPr/>
        </p:nvSpPr>
        <p:spPr>
          <a:xfrm>
            <a:off x="3995048" y="1382168"/>
            <a:ext cx="2169844" cy="328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6303ABA-4923-474C-AEED-2669F2711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076" y="4145852"/>
            <a:ext cx="3563177" cy="192024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BC58041-3EB4-4959-8317-BA3B96B91CC0}"/>
              </a:ext>
            </a:extLst>
          </p:cNvPr>
          <p:cNvSpPr txBox="1"/>
          <p:nvPr/>
        </p:nvSpPr>
        <p:spPr>
          <a:xfrm>
            <a:off x="3995048" y="1328978"/>
            <a:ext cx="305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FUTURE STATE</a:t>
            </a:r>
          </a:p>
        </p:txBody>
      </p:sp>
      <p:sp>
        <p:nvSpPr>
          <p:cNvPr id="65" name="Rectangle: Rounded Corners 191">
            <a:extLst>
              <a:ext uri="{FF2B5EF4-FFF2-40B4-BE49-F238E27FC236}">
                <a16:creationId xmlns:a16="http://schemas.microsoft.com/office/drawing/2014/main" id="{954250D2-A79E-4BDA-AC94-E459D4023883}"/>
              </a:ext>
            </a:extLst>
          </p:cNvPr>
          <p:cNvSpPr/>
          <p:nvPr/>
        </p:nvSpPr>
        <p:spPr>
          <a:xfrm>
            <a:off x="3949538" y="1707452"/>
            <a:ext cx="4813461" cy="1024128"/>
          </a:xfrm>
          <a:prstGeom prst="roundRect">
            <a:avLst>
              <a:gd name="adj" fmla="val 668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: Rounded Corners 193">
            <a:extLst>
              <a:ext uri="{FF2B5EF4-FFF2-40B4-BE49-F238E27FC236}">
                <a16:creationId xmlns:a16="http://schemas.microsoft.com/office/drawing/2014/main" id="{9CD8B0DD-170F-4825-8F4B-D1FB1FCC72DD}"/>
              </a:ext>
            </a:extLst>
          </p:cNvPr>
          <p:cNvSpPr/>
          <p:nvPr/>
        </p:nvSpPr>
        <p:spPr>
          <a:xfrm>
            <a:off x="4027764" y="1772955"/>
            <a:ext cx="4753897" cy="962301"/>
          </a:xfrm>
          <a:prstGeom prst="roundRect">
            <a:avLst>
              <a:gd name="adj" fmla="val 0"/>
            </a:avLst>
          </a:prstGeom>
          <a:noFill/>
          <a:ln w="22225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2800"/>
                      <a:gd name="connsiteY0" fmla="*/ 42885 h 964800"/>
                      <a:gd name="connsiteX1" fmla="*/ 42885 w 1972800"/>
                      <a:gd name="connsiteY1" fmla="*/ 0 h 964800"/>
                      <a:gd name="connsiteX2" fmla="*/ 1929915 w 1972800"/>
                      <a:gd name="connsiteY2" fmla="*/ 0 h 964800"/>
                      <a:gd name="connsiteX3" fmla="*/ 1972800 w 1972800"/>
                      <a:gd name="connsiteY3" fmla="*/ 42885 h 964800"/>
                      <a:gd name="connsiteX4" fmla="*/ 1972800 w 1972800"/>
                      <a:gd name="connsiteY4" fmla="*/ 921915 h 964800"/>
                      <a:gd name="connsiteX5" fmla="*/ 1929915 w 1972800"/>
                      <a:gd name="connsiteY5" fmla="*/ 964800 h 964800"/>
                      <a:gd name="connsiteX6" fmla="*/ 42885 w 1972800"/>
                      <a:gd name="connsiteY6" fmla="*/ 964800 h 964800"/>
                      <a:gd name="connsiteX7" fmla="*/ 0 w 1972800"/>
                      <a:gd name="connsiteY7" fmla="*/ 921915 h 964800"/>
                      <a:gd name="connsiteX8" fmla="*/ 0 w 1972800"/>
                      <a:gd name="connsiteY8" fmla="*/ 42885 h 96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2800" h="964800" fill="none" extrusionOk="0">
                        <a:moveTo>
                          <a:pt x="0" y="42885"/>
                        </a:moveTo>
                        <a:cubicBezTo>
                          <a:pt x="-1299" y="18990"/>
                          <a:pt x="21495" y="1877"/>
                          <a:pt x="42885" y="0"/>
                        </a:cubicBezTo>
                        <a:cubicBezTo>
                          <a:pt x="517507" y="6223"/>
                          <a:pt x="1676588" y="150061"/>
                          <a:pt x="1929915" y="0"/>
                        </a:cubicBezTo>
                        <a:cubicBezTo>
                          <a:pt x="1955756" y="3322"/>
                          <a:pt x="1974754" y="21593"/>
                          <a:pt x="1972800" y="42885"/>
                        </a:cubicBezTo>
                        <a:cubicBezTo>
                          <a:pt x="1948000" y="239507"/>
                          <a:pt x="2005657" y="795642"/>
                          <a:pt x="1972800" y="921915"/>
                        </a:cubicBezTo>
                        <a:cubicBezTo>
                          <a:pt x="1968697" y="946274"/>
                          <a:pt x="1949893" y="962242"/>
                          <a:pt x="1929915" y="964800"/>
                        </a:cubicBezTo>
                        <a:cubicBezTo>
                          <a:pt x="1363256" y="1022971"/>
                          <a:pt x="962691" y="987594"/>
                          <a:pt x="42885" y="964800"/>
                        </a:cubicBezTo>
                        <a:cubicBezTo>
                          <a:pt x="19440" y="961549"/>
                          <a:pt x="-2106" y="946830"/>
                          <a:pt x="0" y="921915"/>
                        </a:cubicBezTo>
                        <a:cubicBezTo>
                          <a:pt x="33479" y="531392"/>
                          <a:pt x="-53220" y="398790"/>
                          <a:pt x="0" y="42885"/>
                        </a:cubicBezTo>
                        <a:close/>
                      </a:path>
                      <a:path w="1972800" h="964800" stroke="0" extrusionOk="0">
                        <a:moveTo>
                          <a:pt x="0" y="42885"/>
                        </a:moveTo>
                        <a:cubicBezTo>
                          <a:pt x="-3274" y="17181"/>
                          <a:pt x="16543" y="997"/>
                          <a:pt x="42885" y="0"/>
                        </a:cubicBezTo>
                        <a:cubicBezTo>
                          <a:pt x="350766" y="-43321"/>
                          <a:pt x="1442823" y="57719"/>
                          <a:pt x="1929915" y="0"/>
                        </a:cubicBezTo>
                        <a:cubicBezTo>
                          <a:pt x="1951737" y="1819"/>
                          <a:pt x="1972570" y="20472"/>
                          <a:pt x="1972800" y="42885"/>
                        </a:cubicBezTo>
                        <a:cubicBezTo>
                          <a:pt x="1963201" y="177910"/>
                          <a:pt x="2019350" y="788162"/>
                          <a:pt x="1972800" y="921915"/>
                        </a:cubicBezTo>
                        <a:cubicBezTo>
                          <a:pt x="1977238" y="946126"/>
                          <a:pt x="1954834" y="962261"/>
                          <a:pt x="1929915" y="964800"/>
                        </a:cubicBezTo>
                        <a:cubicBezTo>
                          <a:pt x="1120977" y="847013"/>
                          <a:pt x="294048" y="1042272"/>
                          <a:pt x="42885" y="964800"/>
                        </a:cubicBezTo>
                        <a:cubicBezTo>
                          <a:pt x="19020" y="963086"/>
                          <a:pt x="-511" y="946310"/>
                          <a:pt x="0" y="921915"/>
                        </a:cubicBezTo>
                        <a:cubicBezTo>
                          <a:pt x="4582" y="641832"/>
                          <a:pt x="58919" y="463177"/>
                          <a:pt x="0" y="428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Sensors, processors, displays &amp; effectors are shared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Platform hardware choices based on desired abilities to physically sense, process, maneuver, communicate &amp; deliver effects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Software capabilities are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continually added/upgraded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AB4FC7-3411-427C-990D-0532D0A9A4E4}"/>
              </a:ext>
            </a:extLst>
          </p:cNvPr>
          <p:cNvCxnSpPr>
            <a:cxnSpLocks/>
            <a:stCxn id="79" idx="1"/>
          </p:cNvCxnSpPr>
          <p:nvPr/>
        </p:nvCxnSpPr>
        <p:spPr>
          <a:xfrm flipH="1">
            <a:off x="6927031" y="4555796"/>
            <a:ext cx="878149" cy="562344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  <a:prstDash val="solid"/>
            <a:headEnd type="non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: Rounded Corners 196">
            <a:extLst>
              <a:ext uri="{FF2B5EF4-FFF2-40B4-BE49-F238E27FC236}">
                <a16:creationId xmlns:a16="http://schemas.microsoft.com/office/drawing/2014/main" id="{FFD998B6-E4DB-46B0-9307-AA069F4CBC9C}"/>
              </a:ext>
            </a:extLst>
          </p:cNvPr>
          <p:cNvSpPr/>
          <p:nvPr/>
        </p:nvSpPr>
        <p:spPr>
          <a:xfrm>
            <a:off x="6281180" y="3307652"/>
            <a:ext cx="957820" cy="362688"/>
          </a:xfrm>
          <a:prstGeom prst="roundRect">
            <a:avLst>
              <a:gd name="adj" fmla="val 13442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2800"/>
                      <a:gd name="connsiteY0" fmla="*/ 42885 h 964800"/>
                      <a:gd name="connsiteX1" fmla="*/ 42885 w 1972800"/>
                      <a:gd name="connsiteY1" fmla="*/ 0 h 964800"/>
                      <a:gd name="connsiteX2" fmla="*/ 1929915 w 1972800"/>
                      <a:gd name="connsiteY2" fmla="*/ 0 h 964800"/>
                      <a:gd name="connsiteX3" fmla="*/ 1972800 w 1972800"/>
                      <a:gd name="connsiteY3" fmla="*/ 42885 h 964800"/>
                      <a:gd name="connsiteX4" fmla="*/ 1972800 w 1972800"/>
                      <a:gd name="connsiteY4" fmla="*/ 921915 h 964800"/>
                      <a:gd name="connsiteX5" fmla="*/ 1929915 w 1972800"/>
                      <a:gd name="connsiteY5" fmla="*/ 964800 h 964800"/>
                      <a:gd name="connsiteX6" fmla="*/ 42885 w 1972800"/>
                      <a:gd name="connsiteY6" fmla="*/ 964800 h 964800"/>
                      <a:gd name="connsiteX7" fmla="*/ 0 w 1972800"/>
                      <a:gd name="connsiteY7" fmla="*/ 921915 h 964800"/>
                      <a:gd name="connsiteX8" fmla="*/ 0 w 1972800"/>
                      <a:gd name="connsiteY8" fmla="*/ 42885 h 96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2800" h="964800" fill="none" extrusionOk="0">
                        <a:moveTo>
                          <a:pt x="0" y="42885"/>
                        </a:moveTo>
                        <a:cubicBezTo>
                          <a:pt x="-1299" y="18990"/>
                          <a:pt x="21495" y="1877"/>
                          <a:pt x="42885" y="0"/>
                        </a:cubicBezTo>
                        <a:cubicBezTo>
                          <a:pt x="517507" y="6223"/>
                          <a:pt x="1676588" y="150061"/>
                          <a:pt x="1929915" y="0"/>
                        </a:cubicBezTo>
                        <a:cubicBezTo>
                          <a:pt x="1955756" y="3322"/>
                          <a:pt x="1974754" y="21593"/>
                          <a:pt x="1972800" y="42885"/>
                        </a:cubicBezTo>
                        <a:cubicBezTo>
                          <a:pt x="1948000" y="239507"/>
                          <a:pt x="2005657" y="795642"/>
                          <a:pt x="1972800" y="921915"/>
                        </a:cubicBezTo>
                        <a:cubicBezTo>
                          <a:pt x="1968697" y="946274"/>
                          <a:pt x="1949893" y="962242"/>
                          <a:pt x="1929915" y="964800"/>
                        </a:cubicBezTo>
                        <a:cubicBezTo>
                          <a:pt x="1363256" y="1022971"/>
                          <a:pt x="962691" y="987594"/>
                          <a:pt x="42885" y="964800"/>
                        </a:cubicBezTo>
                        <a:cubicBezTo>
                          <a:pt x="19440" y="961549"/>
                          <a:pt x="-2106" y="946830"/>
                          <a:pt x="0" y="921915"/>
                        </a:cubicBezTo>
                        <a:cubicBezTo>
                          <a:pt x="33479" y="531392"/>
                          <a:pt x="-53220" y="398790"/>
                          <a:pt x="0" y="42885"/>
                        </a:cubicBezTo>
                        <a:close/>
                      </a:path>
                      <a:path w="1972800" h="964800" stroke="0" extrusionOk="0">
                        <a:moveTo>
                          <a:pt x="0" y="42885"/>
                        </a:moveTo>
                        <a:cubicBezTo>
                          <a:pt x="-3274" y="17181"/>
                          <a:pt x="16543" y="997"/>
                          <a:pt x="42885" y="0"/>
                        </a:cubicBezTo>
                        <a:cubicBezTo>
                          <a:pt x="350766" y="-43321"/>
                          <a:pt x="1442823" y="57719"/>
                          <a:pt x="1929915" y="0"/>
                        </a:cubicBezTo>
                        <a:cubicBezTo>
                          <a:pt x="1951737" y="1819"/>
                          <a:pt x="1972570" y="20472"/>
                          <a:pt x="1972800" y="42885"/>
                        </a:cubicBezTo>
                        <a:cubicBezTo>
                          <a:pt x="1963201" y="177910"/>
                          <a:pt x="2019350" y="788162"/>
                          <a:pt x="1972800" y="921915"/>
                        </a:cubicBezTo>
                        <a:cubicBezTo>
                          <a:pt x="1977238" y="946126"/>
                          <a:pt x="1954834" y="962261"/>
                          <a:pt x="1929915" y="964800"/>
                        </a:cubicBezTo>
                        <a:cubicBezTo>
                          <a:pt x="1120977" y="847013"/>
                          <a:pt x="294048" y="1042272"/>
                          <a:pt x="42885" y="964800"/>
                        </a:cubicBezTo>
                        <a:cubicBezTo>
                          <a:pt x="19020" y="963086"/>
                          <a:pt x="-511" y="946310"/>
                          <a:pt x="0" y="921915"/>
                        </a:cubicBezTo>
                        <a:cubicBezTo>
                          <a:pt x="4582" y="641832"/>
                          <a:pt x="58919" y="463177"/>
                          <a:pt x="0" y="428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50" dirty="0">
                <a:solidFill>
                  <a:srgbClr val="21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Effector (smoke)</a:t>
            </a:r>
          </a:p>
        </p:txBody>
      </p:sp>
      <p:sp>
        <p:nvSpPr>
          <p:cNvPr id="76" name="Rectangle: Rounded Corners 197">
            <a:extLst>
              <a:ext uri="{FF2B5EF4-FFF2-40B4-BE49-F238E27FC236}">
                <a16:creationId xmlns:a16="http://schemas.microsoft.com/office/drawing/2014/main" id="{7E83FCBD-F63D-433E-BDA0-1C82570E78F5}"/>
              </a:ext>
            </a:extLst>
          </p:cNvPr>
          <p:cNvSpPr/>
          <p:nvPr/>
        </p:nvSpPr>
        <p:spPr>
          <a:xfrm>
            <a:off x="4091809" y="3307652"/>
            <a:ext cx="957820" cy="362688"/>
          </a:xfrm>
          <a:prstGeom prst="roundRect">
            <a:avLst>
              <a:gd name="adj" fmla="val 13442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2800"/>
                      <a:gd name="connsiteY0" fmla="*/ 42885 h 964800"/>
                      <a:gd name="connsiteX1" fmla="*/ 42885 w 1972800"/>
                      <a:gd name="connsiteY1" fmla="*/ 0 h 964800"/>
                      <a:gd name="connsiteX2" fmla="*/ 1929915 w 1972800"/>
                      <a:gd name="connsiteY2" fmla="*/ 0 h 964800"/>
                      <a:gd name="connsiteX3" fmla="*/ 1972800 w 1972800"/>
                      <a:gd name="connsiteY3" fmla="*/ 42885 h 964800"/>
                      <a:gd name="connsiteX4" fmla="*/ 1972800 w 1972800"/>
                      <a:gd name="connsiteY4" fmla="*/ 921915 h 964800"/>
                      <a:gd name="connsiteX5" fmla="*/ 1929915 w 1972800"/>
                      <a:gd name="connsiteY5" fmla="*/ 964800 h 964800"/>
                      <a:gd name="connsiteX6" fmla="*/ 42885 w 1972800"/>
                      <a:gd name="connsiteY6" fmla="*/ 964800 h 964800"/>
                      <a:gd name="connsiteX7" fmla="*/ 0 w 1972800"/>
                      <a:gd name="connsiteY7" fmla="*/ 921915 h 964800"/>
                      <a:gd name="connsiteX8" fmla="*/ 0 w 1972800"/>
                      <a:gd name="connsiteY8" fmla="*/ 42885 h 96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2800" h="964800" fill="none" extrusionOk="0">
                        <a:moveTo>
                          <a:pt x="0" y="42885"/>
                        </a:moveTo>
                        <a:cubicBezTo>
                          <a:pt x="-1299" y="18990"/>
                          <a:pt x="21495" y="1877"/>
                          <a:pt x="42885" y="0"/>
                        </a:cubicBezTo>
                        <a:cubicBezTo>
                          <a:pt x="517507" y="6223"/>
                          <a:pt x="1676588" y="150061"/>
                          <a:pt x="1929915" y="0"/>
                        </a:cubicBezTo>
                        <a:cubicBezTo>
                          <a:pt x="1955756" y="3322"/>
                          <a:pt x="1974754" y="21593"/>
                          <a:pt x="1972800" y="42885"/>
                        </a:cubicBezTo>
                        <a:cubicBezTo>
                          <a:pt x="1948000" y="239507"/>
                          <a:pt x="2005657" y="795642"/>
                          <a:pt x="1972800" y="921915"/>
                        </a:cubicBezTo>
                        <a:cubicBezTo>
                          <a:pt x="1968697" y="946274"/>
                          <a:pt x="1949893" y="962242"/>
                          <a:pt x="1929915" y="964800"/>
                        </a:cubicBezTo>
                        <a:cubicBezTo>
                          <a:pt x="1363256" y="1022971"/>
                          <a:pt x="962691" y="987594"/>
                          <a:pt x="42885" y="964800"/>
                        </a:cubicBezTo>
                        <a:cubicBezTo>
                          <a:pt x="19440" y="961549"/>
                          <a:pt x="-2106" y="946830"/>
                          <a:pt x="0" y="921915"/>
                        </a:cubicBezTo>
                        <a:cubicBezTo>
                          <a:pt x="33479" y="531392"/>
                          <a:pt x="-53220" y="398790"/>
                          <a:pt x="0" y="42885"/>
                        </a:cubicBezTo>
                        <a:close/>
                      </a:path>
                      <a:path w="1972800" h="964800" stroke="0" extrusionOk="0">
                        <a:moveTo>
                          <a:pt x="0" y="42885"/>
                        </a:moveTo>
                        <a:cubicBezTo>
                          <a:pt x="-3274" y="17181"/>
                          <a:pt x="16543" y="997"/>
                          <a:pt x="42885" y="0"/>
                        </a:cubicBezTo>
                        <a:cubicBezTo>
                          <a:pt x="350766" y="-43321"/>
                          <a:pt x="1442823" y="57719"/>
                          <a:pt x="1929915" y="0"/>
                        </a:cubicBezTo>
                        <a:cubicBezTo>
                          <a:pt x="1951737" y="1819"/>
                          <a:pt x="1972570" y="20472"/>
                          <a:pt x="1972800" y="42885"/>
                        </a:cubicBezTo>
                        <a:cubicBezTo>
                          <a:pt x="1963201" y="177910"/>
                          <a:pt x="2019350" y="788162"/>
                          <a:pt x="1972800" y="921915"/>
                        </a:cubicBezTo>
                        <a:cubicBezTo>
                          <a:pt x="1977238" y="946126"/>
                          <a:pt x="1954834" y="962261"/>
                          <a:pt x="1929915" y="964800"/>
                        </a:cubicBezTo>
                        <a:cubicBezTo>
                          <a:pt x="1120977" y="847013"/>
                          <a:pt x="294048" y="1042272"/>
                          <a:pt x="42885" y="964800"/>
                        </a:cubicBezTo>
                        <a:cubicBezTo>
                          <a:pt x="19020" y="963086"/>
                          <a:pt x="-511" y="946310"/>
                          <a:pt x="0" y="921915"/>
                        </a:cubicBezTo>
                        <a:cubicBezTo>
                          <a:pt x="4582" y="641832"/>
                          <a:pt x="58919" y="463177"/>
                          <a:pt x="0" y="428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50" dirty="0">
                <a:solidFill>
                  <a:srgbClr val="21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Effector (laser)</a:t>
            </a:r>
          </a:p>
        </p:txBody>
      </p:sp>
      <p:sp>
        <p:nvSpPr>
          <p:cNvPr id="78" name="Rectangle: Rounded Corners 198">
            <a:extLst>
              <a:ext uri="{FF2B5EF4-FFF2-40B4-BE49-F238E27FC236}">
                <a16:creationId xmlns:a16="http://schemas.microsoft.com/office/drawing/2014/main" id="{B5195E61-D1AA-4ACC-ABF1-921E884A46A0}"/>
              </a:ext>
            </a:extLst>
          </p:cNvPr>
          <p:cNvSpPr/>
          <p:nvPr/>
        </p:nvSpPr>
        <p:spPr>
          <a:xfrm>
            <a:off x="5186494" y="3307652"/>
            <a:ext cx="957820" cy="362688"/>
          </a:xfrm>
          <a:prstGeom prst="roundRect">
            <a:avLst>
              <a:gd name="adj" fmla="val 13442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2800"/>
                      <a:gd name="connsiteY0" fmla="*/ 42885 h 964800"/>
                      <a:gd name="connsiteX1" fmla="*/ 42885 w 1972800"/>
                      <a:gd name="connsiteY1" fmla="*/ 0 h 964800"/>
                      <a:gd name="connsiteX2" fmla="*/ 1929915 w 1972800"/>
                      <a:gd name="connsiteY2" fmla="*/ 0 h 964800"/>
                      <a:gd name="connsiteX3" fmla="*/ 1972800 w 1972800"/>
                      <a:gd name="connsiteY3" fmla="*/ 42885 h 964800"/>
                      <a:gd name="connsiteX4" fmla="*/ 1972800 w 1972800"/>
                      <a:gd name="connsiteY4" fmla="*/ 921915 h 964800"/>
                      <a:gd name="connsiteX5" fmla="*/ 1929915 w 1972800"/>
                      <a:gd name="connsiteY5" fmla="*/ 964800 h 964800"/>
                      <a:gd name="connsiteX6" fmla="*/ 42885 w 1972800"/>
                      <a:gd name="connsiteY6" fmla="*/ 964800 h 964800"/>
                      <a:gd name="connsiteX7" fmla="*/ 0 w 1972800"/>
                      <a:gd name="connsiteY7" fmla="*/ 921915 h 964800"/>
                      <a:gd name="connsiteX8" fmla="*/ 0 w 1972800"/>
                      <a:gd name="connsiteY8" fmla="*/ 42885 h 96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2800" h="964800" fill="none" extrusionOk="0">
                        <a:moveTo>
                          <a:pt x="0" y="42885"/>
                        </a:moveTo>
                        <a:cubicBezTo>
                          <a:pt x="-1299" y="18990"/>
                          <a:pt x="21495" y="1877"/>
                          <a:pt x="42885" y="0"/>
                        </a:cubicBezTo>
                        <a:cubicBezTo>
                          <a:pt x="517507" y="6223"/>
                          <a:pt x="1676588" y="150061"/>
                          <a:pt x="1929915" y="0"/>
                        </a:cubicBezTo>
                        <a:cubicBezTo>
                          <a:pt x="1955756" y="3322"/>
                          <a:pt x="1974754" y="21593"/>
                          <a:pt x="1972800" y="42885"/>
                        </a:cubicBezTo>
                        <a:cubicBezTo>
                          <a:pt x="1948000" y="239507"/>
                          <a:pt x="2005657" y="795642"/>
                          <a:pt x="1972800" y="921915"/>
                        </a:cubicBezTo>
                        <a:cubicBezTo>
                          <a:pt x="1968697" y="946274"/>
                          <a:pt x="1949893" y="962242"/>
                          <a:pt x="1929915" y="964800"/>
                        </a:cubicBezTo>
                        <a:cubicBezTo>
                          <a:pt x="1363256" y="1022971"/>
                          <a:pt x="962691" y="987594"/>
                          <a:pt x="42885" y="964800"/>
                        </a:cubicBezTo>
                        <a:cubicBezTo>
                          <a:pt x="19440" y="961549"/>
                          <a:pt x="-2106" y="946830"/>
                          <a:pt x="0" y="921915"/>
                        </a:cubicBezTo>
                        <a:cubicBezTo>
                          <a:pt x="33479" y="531392"/>
                          <a:pt x="-53220" y="398790"/>
                          <a:pt x="0" y="42885"/>
                        </a:cubicBezTo>
                        <a:close/>
                      </a:path>
                      <a:path w="1972800" h="964800" stroke="0" extrusionOk="0">
                        <a:moveTo>
                          <a:pt x="0" y="42885"/>
                        </a:moveTo>
                        <a:cubicBezTo>
                          <a:pt x="-3274" y="17181"/>
                          <a:pt x="16543" y="997"/>
                          <a:pt x="42885" y="0"/>
                        </a:cubicBezTo>
                        <a:cubicBezTo>
                          <a:pt x="350766" y="-43321"/>
                          <a:pt x="1442823" y="57719"/>
                          <a:pt x="1929915" y="0"/>
                        </a:cubicBezTo>
                        <a:cubicBezTo>
                          <a:pt x="1951737" y="1819"/>
                          <a:pt x="1972570" y="20472"/>
                          <a:pt x="1972800" y="42885"/>
                        </a:cubicBezTo>
                        <a:cubicBezTo>
                          <a:pt x="1963201" y="177910"/>
                          <a:pt x="2019350" y="788162"/>
                          <a:pt x="1972800" y="921915"/>
                        </a:cubicBezTo>
                        <a:cubicBezTo>
                          <a:pt x="1977238" y="946126"/>
                          <a:pt x="1954834" y="962261"/>
                          <a:pt x="1929915" y="964800"/>
                        </a:cubicBezTo>
                        <a:cubicBezTo>
                          <a:pt x="1120977" y="847013"/>
                          <a:pt x="294048" y="1042272"/>
                          <a:pt x="42885" y="964800"/>
                        </a:cubicBezTo>
                        <a:cubicBezTo>
                          <a:pt x="19020" y="963086"/>
                          <a:pt x="-511" y="946310"/>
                          <a:pt x="0" y="921915"/>
                        </a:cubicBezTo>
                        <a:cubicBezTo>
                          <a:pt x="4582" y="641832"/>
                          <a:pt x="58919" y="463177"/>
                          <a:pt x="0" y="428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50" dirty="0">
                <a:solidFill>
                  <a:srgbClr val="21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Effector (50mm)</a:t>
            </a:r>
          </a:p>
        </p:txBody>
      </p:sp>
      <p:sp>
        <p:nvSpPr>
          <p:cNvPr id="79" name="Rectangle: Rounded Corners 201">
            <a:extLst>
              <a:ext uri="{FF2B5EF4-FFF2-40B4-BE49-F238E27FC236}">
                <a16:creationId xmlns:a16="http://schemas.microsoft.com/office/drawing/2014/main" id="{B1D1A88E-1695-468A-8A81-0139942D2ACA}"/>
              </a:ext>
            </a:extLst>
          </p:cNvPr>
          <p:cNvSpPr/>
          <p:nvPr/>
        </p:nvSpPr>
        <p:spPr>
          <a:xfrm>
            <a:off x="7805180" y="4374452"/>
            <a:ext cx="957820" cy="362688"/>
          </a:xfrm>
          <a:prstGeom prst="roundRect">
            <a:avLst>
              <a:gd name="adj" fmla="val 13442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2800"/>
                      <a:gd name="connsiteY0" fmla="*/ 42885 h 964800"/>
                      <a:gd name="connsiteX1" fmla="*/ 42885 w 1972800"/>
                      <a:gd name="connsiteY1" fmla="*/ 0 h 964800"/>
                      <a:gd name="connsiteX2" fmla="*/ 1929915 w 1972800"/>
                      <a:gd name="connsiteY2" fmla="*/ 0 h 964800"/>
                      <a:gd name="connsiteX3" fmla="*/ 1972800 w 1972800"/>
                      <a:gd name="connsiteY3" fmla="*/ 42885 h 964800"/>
                      <a:gd name="connsiteX4" fmla="*/ 1972800 w 1972800"/>
                      <a:gd name="connsiteY4" fmla="*/ 921915 h 964800"/>
                      <a:gd name="connsiteX5" fmla="*/ 1929915 w 1972800"/>
                      <a:gd name="connsiteY5" fmla="*/ 964800 h 964800"/>
                      <a:gd name="connsiteX6" fmla="*/ 42885 w 1972800"/>
                      <a:gd name="connsiteY6" fmla="*/ 964800 h 964800"/>
                      <a:gd name="connsiteX7" fmla="*/ 0 w 1972800"/>
                      <a:gd name="connsiteY7" fmla="*/ 921915 h 964800"/>
                      <a:gd name="connsiteX8" fmla="*/ 0 w 1972800"/>
                      <a:gd name="connsiteY8" fmla="*/ 42885 h 96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2800" h="964800" fill="none" extrusionOk="0">
                        <a:moveTo>
                          <a:pt x="0" y="42885"/>
                        </a:moveTo>
                        <a:cubicBezTo>
                          <a:pt x="-1299" y="18990"/>
                          <a:pt x="21495" y="1877"/>
                          <a:pt x="42885" y="0"/>
                        </a:cubicBezTo>
                        <a:cubicBezTo>
                          <a:pt x="517507" y="6223"/>
                          <a:pt x="1676588" y="150061"/>
                          <a:pt x="1929915" y="0"/>
                        </a:cubicBezTo>
                        <a:cubicBezTo>
                          <a:pt x="1955756" y="3322"/>
                          <a:pt x="1974754" y="21593"/>
                          <a:pt x="1972800" y="42885"/>
                        </a:cubicBezTo>
                        <a:cubicBezTo>
                          <a:pt x="1948000" y="239507"/>
                          <a:pt x="2005657" y="795642"/>
                          <a:pt x="1972800" y="921915"/>
                        </a:cubicBezTo>
                        <a:cubicBezTo>
                          <a:pt x="1968697" y="946274"/>
                          <a:pt x="1949893" y="962242"/>
                          <a:pt x="1929915" y="964800"/>
                        </a:cubicBezTo>
                        <a:cubicBezTo>
                          <a:pt x="1363256" y="1022971"/>
                          <a:pt x="962691" y="987594"/>
                          <a:pt x="42885" y="964800"/>
                        </a:cubicBezTo>
                        <a:cubicBezTo>
                          <a:pt x="19440" y="961549"/>
                          <a:pt x="-2106" y="946830"/>
                          <a:pt x="0" y="921915"/>
                        </a:cubicBezTo>
                        <a:cubicBezTo>
                          <a:pt x="33479" y="531392"/>
                          <a:pt x="-53220" y="398790"/>
                          <a:pt x="0" y="42885"/>
                        </a:cubicBezTo>
                        <a:close/>
                      </a:path>
                      <a:path w="1972800" h="964800" stroke="0" extrusionOk="0">
                        <a:moveTo>
                          <a:pt x="0" y="42885"/>
                        </a:moveTo>
                        <a:cubicBezTo>
                          <a:pt x="-3274" y="17181"/>
                          <a:pt x="16543" y="997"/>
                          <a:pt x="42885" y="0"/>
                        </a:cubicBezTo>
                        <a:cubicBezTo>
                          <a:pt x="350766" y="-43321"/>
                          <a:pt x="1442823" y="57719"/>
                          <a:pt x="1929915" y="0"/>
                        </a:cubicBezTo>
                        <a:cubicBezTo>
                          <a:pt x="1951737" y="1819"/>
                          <a:pt x="1972570" y="20472"/>
                          <a:pt x="1972800" y="42885"/>
                        </a:cubicBezTo>
                        <a:cubicBezTo>
                          <a:pt x="1963201" y="177910"/>
                          <a:pt x="2019350" y="788162"/>
                          <a:pt x="1972800" y="921915"/>
                        </a:cubicBezTo>
                        <a:cubicBezTo>
                          <a:pt x="1977238" y="946126"/>
                          <a:pt x="1954834" y="962261"/>
                          <a:pt x="1929915" y="964800"/>
                        </a:cubicBezTo>
                        <a:cubicBezTo>
                          <a:pt x="1120977" y="847013"/>
                          <a:pt x="294048" y="1042272"/>
                          <a:pt x="42885" y="964800"/>
                        </a:cubicBezTo>
                        <a:cubicBezTo>
                          <a:pt x="19020" y="963086"/>
                          <a:pt x="-511" y="946310"/>
                          <a:pt x="0" y="921915"/>
                        </a:cubicBezTo>
                        <a:cubicBezTo>
                          <a:pt x="4582" y="641832"/>
                          <a:pt x="58919" y="463177"/>
                          <a:pt x="0" y="428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50" dirty="0">
                <a:solidFill>
                  <a:srgbClr val="21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 (IR)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99DF640-821B-4C26-98BC-D52A1A0ECF54}"/>
              </a:ext>
            </a:extLst>
          </p:cNvPr>
          <p:cNvGrpSpPr/>
          <p:nvPr/>
        </p:nvGrpSpPr>
        <p:grpSpPr>
          <a:xfrm>
            <a:off x="4677159" y="5060252"/>
            <a:ext cx="1952241" cy="733413"/>
            <a:chOff x="5211059" y="3919414"/>
            <a:chExt cx="1952241" cy="733413"/>
          </a:xfrm>
        </p:grpSpPr>
        <p:sp>
          <p:nvSpPr>
            <p:cNvPr id="82" name="Rectangle: Rounded Corners 204">
              <a:extLst>
                <a:ext uri="{FF2B5EF4-FFF2-40B4-BE49-F238E27FC236}">
                  <a16:creationId xmlns:a16="http://schemas.microsoft.com/office/drawing/2014/main" id="{9D98D5EA-A07D-4BE3-A254-5869215EF85C}"/>
                </a:ext>
              </a:extLst>
            </p:cNvPr>
            <p:cNvSpPr/>
            <p:nvPr/>
          </p:nvSpPr>
          <p:spPr>
            <a:xfrm>
              <a:off x="5211059" y="3919414"/>
              <a:ext cx="1952241" cy="733413"/>
            </a:xfrm>
            <a:prstGeom prst="roundRect">
              <a:avLst>
                <a:gd name="adj" fmla="val 668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050" dirty="0">
                  <a:solidFill>
                    <a:srgbClr val="2533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 &amp; Software</a:t>
              </a:r>
            </a:p>
          </p:txBody>
        </p:sp>
        <p:sp>
          <p:nvSpPr>
            <p:cNvPr id="83" name="Rectangle: Rounded Corners 205">
              <a:extLst>
                <a:ext uri="{FF2B5EF4-FFF2-40B4-BE49-F238E27FC236}">
                  <a16:creationId xmlns:a16="http://schemas.microsoft.com/office/drawing/2014/main" id="{31248E90-7FF2-48C7-A0C5-1D511D3B8EF2}"/>
                </a:ext>
              </a:extLst>
            </p:cNvPr>
            <p:cNvSpPr/>
            <p:nvPr/>
          </p:nvSpPr>
          <p:spPr>
            <a:xfrm>
              <a:off x="6218858" y="4148014"/>
              <a:ext cx="902288" cy="477440"/>
            </a:xfrm>
            <a:prstGeom prst="roundRect">
              <a:avLst>
                <a:gd name="adj" fmla="val 6239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9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Survivability</a:t>
              </a:r>
            </a:p>
            <a:p>
              <a:pPr algn="ctr"/>
              <a:r>
                <a:rPr lang="en-US" sz="9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</a:t>
              </a:r>
            </a:p>
            <a:p>
              <a:pPr algn="ctr"/>
              <a:r>
                <a:rPr lang="en-US" sz="9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Capabilities</a:t>
              </a:r>
            </a:p>
          </p:txBody>
        </p:sp>
        <p:sp>
          <p:nvSpPr>
            <p:cNvPr id="85" name="Rectangle: Rounded Corners 206">
              <a:extLst>
                <a:ext uri="{FF2B5EF4-FFF2-40B4-BE49-F238E27FC236}">
                  <a16:creationId xmlns:a16="http://schemas.microsoft.com/office/drawing/2014/main" id="{FA3247D8-0CFE-4AD2-8561-CEDA8A41787B}"/>
                </a:ext>
              </a:extLst>
            </p:cNvPr>
            <p:cNvSpPr/>
            <p:nvPr/>
          </p:nvSpPr>
          <p:spPr>
            <a:xfrm>
              <a:off x="5286446" y="4148014"/>
              <a:ext cx="902288" cy="477440"/>
            </a:xfrm>
            <a:prstGeom prst="roundRect">
              <a:avLst>
                <a:gd name="adj" fmla="val 6239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9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Lethality</a:t>
              </a:r>
            </a:p>
            <a:p>
              <a:pPr algn="ctr"/>
              <a:r>
                <a:rPr lang="en-US" sz="9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</a:t>
              </a:r>
            </a:p>
            <a:p>
              <a:pPr algn="ctr"/>
              <a:r>
                <a:rPr lang="en-US" sz="9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Capabilities</a:t>
              </a:r>
            </a:p>
          </p:txBody>
        </p:sp>
      </p:grpSp>
      <p:sp>
        <p:nvSpPr>
          <p:cNvPr id="87" name="Rectangle: Rounded Corners 207">
            <a:extLst>
              <a:ext uri="{FF2B5EF4-FFF2-40B4-BE49-F238E27FC236}">
                <a16:creationId xmlns:a16="http://schemas.microsoft.com/office/drawing/2014/main" id="{827CAF60-37C6-46A9-84EB-B71F24A42D85}"/>
              </a:ext>
            </a:extLst>
          </p:cNvPr>
          <p:cNvSpPr/>
          <p:nvPr/>
        </p:nvSpPr>
        <p:spPr>
          <a:xfrm>
            <a:off x="7805180" y="5386341"/>
            <a:ext cx="957820" cy="362688"/>
          </a:xfrm>
          <a:prstGeom prst="roundRect">
            <a:avLst>
              <a:gd name="adj" fmla="val 13442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2800"/>
                      <a:gd name="connsiteY0" fmla="*/ 42885 h 964800"/>
                      <a:gd name="connsiteX1" fmla="*/ 42885 w 1972800"/>
                      <a:gd name="connsiteY1" fmla="*/ 0 h 964800"/>
                      <a:gd name="connsiteX2" fmla="*/ 1929915 w 1972800"/>
                      <a:gd name="connsiteY2" fmla="*/ 0 h 964800"/>
                      <a:gd name="connsiteX3" fmla="*/ 1972800 w 1972800"/>
                      <a:gd name="connsiteY3" fmla="*/ 42885 h 964800"/>
                      <a:gd name="connsiteX4" fmla="*/ 1972800 w 1972800"/>
                      <a:gd name="connsiteY4" fmla="*/ 921915 h 964800"/>
                      <a:gd name="connsiteX5" fmla="*/ 1929915 w 1972800"/>
                      <a:gd name="connsiteY5" fmla="*/ 964800 h 964800"/>
                      <a:gd name="connsiteX6" fmla="*/ 42885 w 1972800"/>
                      <a:gd name="connsiteY6" fmla="*/ 964800 h 964800"/>
                      <a:gd name="connsiteX7" fmla="*/ 0 w 1972800"/>
                      <a:gd name="connsiteY7" fmla="*/ 921915 h 964800"/>
                      <a:gd name="connsiteX8" fmla="*/ 0 w 1972800"/>
                      <a:gd name="connsiteY8" fmla="*/ 42885 h 96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2800" h="964800" fill="none" extrusionOk="0">
                        <a:moveTo>
                          <a:pt x="0" y="42885"/>
                        </a:moveTo>
                        <a:cubicBezTo>
                          <a:pt x="-1299" y="18990"/>
                          <a:pt x="21495" y="1877"/>
                          <a:pt x="42885" y="0"/>
                        </a:cubicBezTo>
                        <a:cubicBezTo>
                          <a:pt x="517507" y="6223"/>
                          <a:pt x="1676588" y="150061"/>
                          <a:pt x="1929915" y="0"/>
                        </a:cubicBezTo>
                        <a:cubicBezTo>
                          <a:pt x="1955756" y="3322"/>
                          <a:pt x="1974754" y="21593"/>
                          <a:pt x="1972800" y="42885"/>
                        </a:cubicBezTo>
                        <a:cubicBezTo>
                          <a:pt x="1948000" y="239507"/>
                          <a:pt x="2005657" y="795642"/>
                          <a:pt x="1972800" y="921915"/>
                        </a:cubicBezTo>
                        <a:cubicBezTo>
                          <a:pt x="1968697" y="946274"/>
                          <a:pt x="1949893" y="962242"/>
                          <a:pt x="1929915" y="964800"/>
                        </a:cubicBezTo>
                        <a:cubicBezTo>
                          <a:pt x="1363256" y="1022971"/>
                          <a:pt x="962691" y="987594"/>
                          <a:pt x="42885" y="964800"/>
                        </a:cubicBezTo>
                        <a:cubicBezTo>
                          <a:pt x="19440" y="961549"/>
                          <a:pt x="-2106" y="946830"/>
                          <a:pt x="0" y="921915"/>
                        </a:cubicBezTo>
                        <a:cubicBezTo>
                          <a:pt x="33479" y="531392"/>
                          <a:pt x="-53220" y="398790"/>
                          <a:pt x="0" y="42885"/>
                        </a:cubicBezTo>
                        <a:close/>
                      </a:path>
                      <a:path w="1972800" h="964800" stroke="0" extrusionOk="0">
                        <a:moveTo>
                          <a:pt x="0" y="42885"/>
                        </a:moveTo>
                        <a:cubicBezTo>
                          <a:pt x="-3274" y="17181"/>
                          <a:pt x="16543" y="997"/>
                          <a:pt x="42885" y="0"/>
                        </a:cubicBezTo>
                        <a:cubicBezTo>
                          <a:pt x="350766" y="-43321"/>
                          <a:pt x="1442823" y="57719"/>
                          <a:pt x="1929915" y="0"/>
                        </a:cubicBezTo>
                        <a:cubicBezTo>
                          <a:pt x="1951737" y="1819"/>
                          <a:pt x="1972570" y="20472"/>
                          <a:pt x="1972800" y="42885"/>
                        </a:cubicBezTo>
                        <a:cubicBezTo>
                          <a:pt x="1963201" y="177910"/>
                          <a:pt x="2019350" y="788162"/>
                          <a:pt x="1972800" y="921915"/>
                        </a:cubicBezTo>
                        <a:cubicBezTo>
                          <a:pt x="1977238" y="946126"/>
                          <a:pt x="1954834" y="962261"/>
                          <a:pt x="1929915" y="964800"/>
                        </a:cubicBezTo>
                        <a:cubicBezTo>
                          <a:pt x="1120977" y="847013"/>
                          <a:pt x="294048" y="1042272"/>
                          <a:pt x="42885" y="964800"/>
                        </a:cubicBezTo>
                        <a:cubicBezTo>
                          <a:pt x="19020" y="963086"/>
                          <a:pt x="-511" y="946310"/>
                          <a:pt x="0" y="921915"/>
                        </a:cubicBezTo>
                        <a:cubicBezTo>
                          <a:pt x="4582" y="641832"/>
                          <a:pt x="58919" y="463177"/>
                          <a:pt x="0" y="428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50" dirty="0">
                <a:solidFill>
                  <a:srgbClr val="21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 (radar)</a:t>
            </a:r>
          </a:p>
        </p:txBody>
      </p:sp>
      <p:sp>
        <p:nvSpPr>
          <p:cNvPr id="89" name="Rectangle: Rounded Corners 208">
            <a:extLst>
              <a:ext uri="{FF2B5EF4-FFF2-40B4-BE49-F238E27FC236}">
                <a16:creationId xmlns:a16="http://schemas.microsoft.com/office/drawing/2014/main" id="{D3E39529-48B9-4D4D-8B4C-FCA75DE2054F}"/>
              </a:ext>
            </a:extLst>
          </p:cNvPr>
          <p:cNvSpPr/>
          <p:nvPr/>
        </p:nvSpPr>
        <p:spPr>
          <a:xfrm>
            <a:off x="7805180" y="4880397"/>
            <a:ext cx="957820" cy="362688"/>
          </a:xfrm>
          <a:prstGeom prst="roundRect">
            <a:avLst>
              <a:gd name="adj" fmla="val 13442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2800"/>
                      <a:gd name="connsiteY0" fmla="*/ 42885 h 964800"/>
                      <a:gd name="connsiteX1" fmla="*/ 42885 w 1972800"/>
                      <a:gd name="connsiteY1" fmla="*/ 0 h 964800"/>
                      <a:gd name="connsiteX2" fmla="*/ 1929915 w 1972800"/>
                      <a:gd name="connsiteY2" fmla="*/ 0 h 964800"/>
                      <a:gd name="connsiteX3" fmla="*/ 1972800 w 1972800"/>
                      <a:gd name="connsiteY3" fmla="*/ 42885 h 964800"/>
                      <a:gd name="connsiteX4" fmla="*/ 1972800 w 1972800"/>
                      <a:gd name="connsiteY4" fmla="*/ 921915 h 964800"/>
                      <a:gd name="connsiteX5" fmla="*/ 1929915 w 1972800"/>
                      <a:gd name="connsiteY5" fmla="*/ 964800 h 964800"/>
                      <a:gd name="connsiteX6" fmla="*/ 42885 w 1972800"/>
                      <a:gd name="connsiteY6" fmla="*/ 964800 h 964800"/>
                      <a:gd name="connsiteX7" fmla="*/ 0 w 1972800"/>
                      <a:gd name="connsiteY7" fmla="*/ 921915 h 964800"/>
                      <a:gd name="connsiteX8" fmla="*/ 0 w 1972800"/>
                      <a:gd name="connsiteY8" fmla="*/ 42885 h 96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2800" h="964800" fill="none" extrusionOk="0">
                        <a:moveTo>
                          <a:pt x="0" y="42885"/>
                        </a:moveTo>
                        <a:cubicBezTo>
                          <a:pt x="-1299" y="18990"/>
                          <a:pt x="21495" y="1877"/>
                          <a:pt x="42885" y="0"/>
                        </a:cubicBezTo>
                        <a:cubicBezTo>
                          <a:pt x="517507" y="6223"/>
                          <a:pt x="1676588" y="150061"/>
                          <a:pt x="1929915" y="0"/>
                        </a:cubicBezTo>
                        <a:cubicBezTo>
                          <a:pt x="1955756" y="3322"/>
                          <a:pt x="1974754" y="21593"/>
                          <a:pt x="1972800" y="42885"/>
                        </a:cubicBezTo>
                        <a:cubicBezTo>
                          <a:pt x="1948000" y="239507"/>
                          <a:pt x="2005657" y="795642"/>
                          <a:pt x="1972800" y="921915"/>
                        </a:cubicBezTo>
                        <a:cubicBezTo>
                          <a:pt x="1968697" y="946274"/>
                          <a:pt x="1949893" y="962242"/>
                          <a:pt x="1929915" y="964800"/>
                        </a:cubicBezTo>
                        <a:cubicBezTo>
                          <a:pt x="1363256" y="1022971"/>
                          <a:pt x="962691" y="987594"/>
                          <a:pt x="42885" y="964800"/>
                        </a:cubicBezTo>
                        <a:cubicBezTo>
                          <a:pt x="19440" y="961549"/>
                          <a:pt x="-2106" y="946830"/>
                          <a:pt x="0" y="921915"/>
                        </a:cubicBezTo>
                        <a:cubicBezTo>
                          <a:pt x="33479" y="531392"/>
                          <a:pt x="-53220" y="398790"/>
                          <a:pt x="0" y="42885"/>
                        </a:cubicBezTo>
                        <a:close/>
                      </a:path>
                      <a:path w="1972800" h="964800" stroke="0" extrusionOk="0">
                        <a:moveTo>
                          <a:pt x="0" y="42885"/>
                        </a:moveTo>
                        <a:cubicBezTo>
                          <a:pt x="-3274" y="17181"/>
                          <a:pt x="16543" y="997"/>
                          <a:pt x="42885" y="0"/>
                        </a:cubicBezTo>
                        <a:cubicBezTo>
                          <a:pt x="350766" y="-43321"/>
                          <a:pt x="1442823" y="57719"/>
                          <a:pt x="1929915" y="0"/>
                        </a:cubicBezTo>
                        <a:cubicBezTo>
                          <a:pt x="1951737" y="1819"/>
                          <a:pt x="1972570" y="20472"/>
                          <a:pt x="1972800" y="42885"/>
                        </a:cubicBezTo>
                        <a:cubicBezTo>
                          <a:pt x="1963201" y="177910"/>
                          <a:pt x="2019350" y="788162"/>
                          <a:pt x="1972800" y="921915"/>
                        </a:cubicBezTo>
                        <a:cubicBezTo>
                          <a:pt x="1977238" y="946126"/>
                          <a:pt x="1954834" y="962261"/>
                          <a:pt x="1929915" y="964800"/>
                        </a:cubicBezTo>
                        <a:cubicBezTo>
                          <a:pt x="1120977" y="847013"/>
                          <a:pt x="294048" y="1042272"/>
                          <a:pt x="42885" y="964800"/>
                        </a:cubicBezTo>
                        <a:cubicBezTo>
                          <a:pt x="19020" y="963086"/>
                          <a:pt x="-511" y="946310"/>
                          <a:pt x="0" y="921915"/>
                        </a:cubicBezTo>
                        <a:cubicBezTo>
                          <a:pt x="4582" y="641832"/>
                          <a:pt x="58919" y="463177"/>
                          <a:pt x="0" y="428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50" dirty="0">
                <a:solidFill>
                  <a:srgbClr val="21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 (camera)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287EBE7-BDBB-40B0-A388-DD5993854B13}"/>
              </a:ext>
            </a:extLst>
          </p:cNvPr>
          <p:cNvCxnSpPr>
            <a:stCxn id="71" idx="2"/>
          </p:cNvCxnSpPr>
          <p:nvPr/>
        </p:nvCxnSpPr>
        <p:spPr>
          <a:xfrm>
            <a:off x="6760090" y="3670340"/>
            <a:ext cx="21710" cy="1252752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622F01B-5F2D-4BE6-89D0-AA5BC86C6DC9}"/>
              </a:ext>
            </a:extLst>
          </p:cNvPr>
          <p:cNvCxnSpPr>
            <a:cxnSpLocks/>
            <a:endCxn id="78" idx="2"/>
          </p:cNvCxnSpPr>
          <p:nvPr/>
        </p:nvCxnSpPr>
        <p:spPr>
          <a:xfrm flipV="1">
            <a:off x="5654834" y="3670340"/>
            <a:ext cx="0" cy="547002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  <a:prstDash val="solid"/>
            <a:headEnd type="non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538B9DF-0EF7-4974-9647-E21F117B45BC}"/>
              </a:ext>
            </a:extLst>
          </p:cNvPr>
          <p:cNvCxnSpPr>
            <a:cxnSpLocks/>
            <a:endCxn id="76" idx="2"/>
          </p:cNvCxnSpPr>
          <p:nvPr/>
        </p:nvCxnSpPr>
        <p:spPr>
          <a:xfrm flipH="1" flipV="1">
            <a:off x="4570719" y="3670340"/>
            <a:ext cx="1281" cy="1210057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  <a:prstDash val="solid"/>
            <a:headEnd type="non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622F01B-5F2D-4BE6-89D0-AA5BC86C6DC9}"/>
              </a:ext>
            </a:extLst>
          </p:cNvPr>
          <p:cNvCxnSpPr>
            <a:cxnSpLocks/>
            <a:stCxn id="87" idx="1"/>
          </p:cNvCxnSpPr>
          <p:nvPr/>
        </p:nvCxnSpPr>
        <p:spPr>
          <a:xfrm flipH="1">
            <a:off x="7570253" y="5567685"/>
            <a:ext cx="234927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  <a:prstDash val="solid"/>
            <a:headEnd type="non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622F01B-5F2D-4BE6-89D0-AA5BC86C6DC9}"/>
              </a:ext>
            </a:extLst>
          </p:cNvPr>
          <p:cNvCxnSpPr>
            <a:cxnSpLocks/>
            <a:stCxn id="89" idx="1"/>
          </p:cNvCxnSpPr>
          <p:nvPr/>
        </p:nvCxnSpPr>
        <p:spPr>
          <a:xfrm flipH="1">
            <a:off x="7434868" y="5061741"/>
            <a:ext cx="370312" cy="14096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  <a:prstDash val="solid"/>
            <a:headEnd type="non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287EBE7-BDBB-40B0-A388-DD5993854B13}"/>
              </a:ext>
            </a:extLst>
          </p:cNvPr>
          <p:cNvCxnSpPr>
            <a:stCxn id="93" idx="2"/>
          </p:cNvCxnSpPr>
          <p:nvPr/>
        </p:nvCxnSpPr>
        <p:spPr>
          <a:xfrm>
            <a:off x="1127760" y="4603052"/>
            <a:ext cx="0" cy="872449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287EBE7-BDBB-40B0-A388-DD5993854B13}"/>
              </a:ext>
            </a:extLst>
          </p:cNvPr>
          <p:cNvCxnSpPr>
            <a:stCxn id="98" idx="2"/>
          </p:cNvCxnSpPr>
          <p:nvPr/>
        </p:nvCxnSpPr>
        <p:spPr>
          <a:xfrm flipH="1">
            <a:off x="2587019" y="4603052"/>
            <a:ext cx="0" cy="976306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80BC6F05-A12A-4D15-94B8-6B7A322F9F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18" y="4756197"/>
            <a:ext cx="2430628" cy="13098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9120" y="3048572"/>
            <a:ext cx="1097280" cy="1554480"/>
            <a:chOff x="381000" y="2926080"/>
            <a:chExt cx="1097280" cy="1645920"/>
          </a:xfrm>
        </p:grpSpPr>
        <p:sp>
          <p:nvSpPr>
            <p:cNvPr id="93" name="Rectangle: Rounded Corners 206">
              <a:extLst>
                <a:ext uri="{FF2B5EF4-FFF2-40B4-BE49-F238E27FC236}">
                  <a16:creationId xmlns:a16="http://schemas.microsoft.com/office/drawing/2014/main" id="{FA3247D8-0CFE-4AD2-8561-CEDA8A41787B}"/>
                </a:ext>
              </a:extLst>
            </p:cNvPr>
            <p:cNvSpPr/>
            <p:nvPr/>
          </p:nvSpPr>
          <p:spPr>
            <a:xfrm>
              <a:off x="381000" y="2926080"/>
              <a:ext cx="1097280" cy="1645920"/>
            </a:xfrm>
            <a:prstGeom prst="roundRect">
              <a:avLst>
                <a:gd name="adj" fmla="val 6239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9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LETHALITY</a:t>
              </a:r>
            </a:p>
            <a:p>
              <a:pPr algn="ctr"/>
              <a:r>
                <a:rPr lang="en-US" sz="9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SUBSYSTEM</a:t>
              </a: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450730" y="2988404"/>
              <a:ext cx="957820" cy="1175197"/>
              <a:chOff x="239091" y="1909093"/>
              <a:chExt cx="957820" cy="1175197"/>
            </a:xfrm>
          </p:grpSpPr>
          <p:sp>
            <p:nvSpPr>
              <p:cNvPr id="95" name="Rectangle: Rounded Corners 149">
                <a:extLst>
                  <a:ext uri="{FF2B5EF4-FFF2-40B4-BE49-F238E27FC236}">
                    <a16:creationId xmlns:a16="http://schemas.microsoft.com/office/drawing/2014/main" id="{E46C7BBF-4783-4E27-BF22-B65BB30E1070}"/>
                  </a:ext>
                </a:extLst>
              </p:cNvPr>
              <p:cNvSpPr/>
              <p:nvPr/>
            </p:nvSpPr>
            <p:spPr>
              <a:xfrm>
                <a:off x="239091" y="1909093"/>
                <a:ext cx="957820" cy="362688"/>
              </a:xfrm>
              <a:prstGeom prst="roundRect">
                <a:avLst>
                  <a:gd name="adj" fmla="val 1344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2225">
                <a:noFill/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972800"/>
                          <a:gd name="connsiteY0" fmla="*/ 42885 h 964800"/>
                          <a:gd name="connsiteX1" fmla="*/ 42885 w 1972800"/>
                          <a:gd name="connsiteY1" fmla="*/ 0 h 964800"/>
                          <a:gd name="connsiteX2" fmla="*/ 1929915 w 1972800"/>
                          <a:gd name="connsiteY2" fmla="*/ 0 h 964800"/>
                          <a:gd name="connsiteX3" fmla="*/ 1972800 w 1972800"/>
                          <a:gd name="connsiteY3" fmla="*/ 42885 h 964800"/>
                          <a:gd name="connsiteX4" fmla="*/ 1972800 w 1972800"/>
                          <a:gd name="connsiteY4" fmla="*/ 921915 h 964800"/>
                          <a:gd name="connsiteX5" fmla="*/ 1929915 w 1972800"/>
                          <a:gd name="connsiteY5" fmla="*/ 964800 h 964800"/>
                          <a:gd name="connsiteX6" fmla="*/ 42885 w 1972800"/>
                          <a:gd name="connsiteY6" fmla="*/ 964800 h 964800"/>
                          <a:gd name="connsiteX7" fmla="*/ 0 w 1972800"/>
                          <a:gd name="connsiteY7" fmla="*/ 921915 h 964800"/>
                          <a:gd name="connsiteX8" fmla="*/ 0 w 1972800"/>
                          <a:gd name="connsiteY8" fmla="*/ 42885 h 96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972800" h="964800" fill="none" extrusionOk="0">
                            <a:moveTo>
                              <a:pt x="0" y="42885"/>
                            </a:moveTo>
                            <a:cubicBezTo>
                              <a:pt x="-1299" y="18990"/>
                              <a:pt x="21495" y="1877"/>
                              <a:pt x="42885" y="0"/>
                            </a:cubicBezTo>
                            <a:cubicBezTo>
                              <a:pt x="517507" y="6223"/>
                              <a:pt x="1676588" y="150061"/>
                              <a:pt x="1929915" y="0"/>
                            </a:cubicBezTo>
                            <a:cubicBezTo>
                              <a:pt x="1955756" y="3322"/>
                              <a:pt x="1974754" y="21593"/>
                              <a:pt x="1972800" y="42885"/>
                            </a:cubicBezTo>
                            <a:cubicBezTo>
                              <a:pt x="1948000" y="239507"/>
                              <a:pt x="2005657" y="795642"/>
                              <a:pt x="1972800" y="921915"/>
                            </a:cubicBezTo>
                            <a:cubicBezTo>
                              <a:pt x="1968697" y="946274"/>
                              <a:pt x="1949893" y="962242"/>
                              <a:pt x="1929915" y="964800"/>
                            </a:cubicBezTo>
                            <a:cubicBezTo>
                              <a:pt x="1363256" y="1022971"/>
                              <a:pt x="962691" y="987594"/>
                              <a:pt x="42885" y="964800"/>
                            </a:cubicBezTo>
                            <a:cubicBezTo>
                              <a:pt x="19440" y="961549"/>
                              <a:pt x="-2106" y="946830"/>
                              <a:pt x="0" y="921915"/>
                            </a:cubicBezTo>
                            <a:cubicBezTo>
                              <a:pt x="33479" y="531392"/>
                              <a:pt x="-53220" y="398790"/>
                              <a:pt x="0" y="42885"/>
                            </a:cubicBezTo>
                            <a:close/>
                          </a:path>
                          <a:path w="1972800" h="964800" stroke="0" extrusionOk="0">
                            <a:moveTo>
                              <a:pt x="0" y="42885"/>
                            </a:moveTo>
                            <a:cubicBezTo>
                              <a:pt x="-3274" y="17181"/>
                              <a:pt x="16543" y="997"/>
                              <a:pt x="42885" y="0"/>
                            </a:cubicBezTo>
                            <a:cubicBezTo>
                              <a:pt x="350766" y="-43321"/>
                              <a:pt x="1442823" y="57719"/>
                              <a:pt x="1929915" y="0"/>
                            </a:cubicBezTo>
                            <a:cubicBezTo>
                              <a:pt x="1951737" y="1819"/>
                              <a:pt x="1972570" y="20472"/>
                              <a:pt x="1972800" y="42885"/>
                            </a:cubicBezTo>
                            <a:cubicBezTo>
                              <a:pt x="1963201" y="177910"/>
                              <a:pt x="2019350" y="788162"/>
                              <a:pt x="1972800" y="921915"/>
                            </a:cubicBezTo>
                            <a:cubicBezTo>
                              <a:pt x="1977238" y="946126"/>
                              <a:pt x="1954834" y="962261"/>
                              <a:pt x="1929915" y="964800"/>
                            </a:cubicBezTo>
                            <a:cubicBezTo>
                              <a:pt x="1120977" y="847013"/>
                              <a:pt x="294048" y="1042272"/>
                              <a:pt x="42885" y="964800"/>
                            </a:cubicBezTo>
                            <a:cubicBezTo>
                              <a:pt x="19020" y="963086"/>
                              <a:pt x="-511" y="946310"/>
                              <a:pt x="0" y="921915"/>
                            </a:cubicBezTo>
                            <a:cubicBezTo>
                              <a:pt x="4582" y="641832"/>
                              <a:pt x="58919" y="463177"/>
                              <a:pt x="0" y="42885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1050" dirty="0">
                    <a:solidFill>
                      <a:srgbClr val="212E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Sensors (IR)</a:t>
                </a:r>
              </a:p>
            </p:txBody>
          </p:sp>
          <p:sp>
            <p:nvSpPr>
              <p:cNvPr id="96" name="Rectangle: Rounded Corners 150">
                <a:extLst>
                  <a:ext uri="{FF2B5EF4-FFF2-40B4-BE49-F238E27FC236}">
                    <a16:creationId xmlns:a16="http://schemas.microsoft.com/office/drawing/2014/main" id="{5B09636F-CFF4-4FC8-BF1C-698AE47835C2}"/>
                  </a:ext>
                </a:extLst>
              </p:cNvPr>
              <p:cNvSpPr/>
              <p:nvPr/>
            </p:nvSpPr>
            <p:spPr>
              <a:xfrm>
                <a:off x="239091" y="2315347"/>
                <a:ext cx="957820" cy="362688"/>
              </a:xfrm>
              <a:prstGeom prst="roundRect">
                <a:avLst>
                  <a:gd name="adj" fmla="val 1344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2225">
                <a:noFill/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972800"/>
                          <a:gd name="connsiteY0" fmla="*/ 42885 h 964800"/>
                          <a:gd name="connsiteX1" fmla="*/ 42885 w 1972800"/>
                          <a:gd name="connsiteY1" fmla="*/ 0 h 964800"/>
                          <a:gd name="connsiteX2" fmla="*/ 1929915 w 1972800"/>
                          <a:gd name="connsiteY2" fmla="*/ 0 h 964800"/>
                          <a:gd name="connsiteX3" fmla="*/ 1972800 w 1972800"/>
                          <a:gd name="connsiteY3" fmla="*/ 42885 h 964800"/>
                          <a:gd name="connsiteX4" fmla="*/ 1972800 w 1972800"/>
                          <a:gd name="connsiteY4" fmla="*/ 921915 h 964800"/>
                          <a:gd name="connsiteX5" fmla="*/ 1929915 w 1972800"/>
                          <a:gd name="connsiteY5" fmla="*/ 964800 h 964800"/>
                          <a:gd name="connsiteX6" fmla="*/ 42885 w 1972800"/>
                          <a:gd name="connsiteY6" fmla="*/ 964800 h 964800"/>
                          <a:gd name="connsiteX7" fmla="*/ 0 w 1972800"/>
                          <a:gd name="connsiteY7" fmla="*/ 921915 h 964800"/>
                          <a:gd name="connsiteX8" fmla="*/ 0 w 1972800"/>
                          <a:gd name="connsiteY8" fmla="*/ 42885 h 96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972800" h="964800" fill="none" extrusionOk="0">
                            <a:moveTo>
                              <a:pt x="0" y="42885"/>
                            </a:moveTo>
                            <a:cubicBezTo>
                              <a:pt x="-1299" y="18990"/>
                              <a:pt x="21495" y="1877"/>
                              <a:pt x="42885" y="0"/>
                            </a:cubicBezTo>
                            <a:cubicBezTo>
                              <a:pt x="517507" y="6223"/>
                              <a:pt x="1676588" y="150061"/>
                              <a:pt x="1929915" y="0"/>
                            </a:cubicBezTo>
                            <a:cubicBezTo>
                              <a:pt x="1955756" y="3322"/>
                              <a:pt x="1974754" y="21593"/>
                              <a:pt x="1972800" y="42885"/>
                            </a:cubicBezTo>
                            <a:cubicBezTo>
                              <a:pt x="1948000" y="239507"/>
                              <a:pt x="2005657" y="795642"/>
                              <a:pt x="1972800" y="921915"/>
                            </a:cubicBezTo>
                            <a:cubicBezTo>
                              <a:pt x="1968697" y="946274"/>
                              <a:pt x="1949893" y="962242"/>
                              <a:pt x="1929915" y="964800"/>
                            </a:cubicBezTo>
                            <a:cubicBezTo>
                              <a:pt x="1363256" y="1022971"/>
                              <a:pt x="962691" y="987594"/>
                              <a:pt x="42885" y="964800"/>
                            </a:cubicBezTo>
                            <a:cubicBezTo>
                              <a:pt x="19440" y="961549"/>
                              <a:pt x="-2106" y="946830"/>
                              <a:pt x="0" y="921915"/>
                            </a:cubicBezTo>
                            <a:cubicBezTo>
                              <a:pt x="33479" y="531392"/>
                              <a:pt x="-53220" y="398790"/>
                              <a:pt x="0" y="42885"/>
                            </a:cubicBezTo>
                            <a:close/>
                          </a:path>
                          <a:path w="1972800" h="964800" stroke="0" extrusionOk="0">
                            <a:moveTo>
                              <a:pt x="0" y="42885"/>
                            </a:moveTo>
                            <a:cubicBezTo>
                              <a:pt x="-3274" y="17181"/>
                              <a:pt x="16543" y="997"/>
                              <a:pt x="42885" y="0"/>
                            </a:cubicBezTo>
                            <a:cubicBezTo>
                              <a:pt x="350766" y="-43321"/>
                              <a:pt x="1442823" y="57719"/>
                              <a:pt x="1929915" y="0"/>
                            </a:cubicBezTo>
                            <a:cubicBezTo>
                              <a:pt x="1951737" y="1819"/>
                              <a:pt x="1972570" y="20472"/>
                              <a:pt x="1972800" y="42885"/>
                            </a:cubicBezTo>
                            <a:cubicBezTo>
                              <a:pt x="1963201" y="177910"/>
                              <a:pt x="2019350" y="788162"/>
                              <a:pt x="1972800" y="921915"/>
                            </a:cubicBezTo>
                            <a:cubicBezTo>
                              <a:pt x="1977238" y="946126"/>
                              <a:pt x="1954834" y="962261"/>
                              <a:pt x="1929915" y="964800"/>
                            </a:cubicBezTo>
                            <a:cubicBezTo>
                              <a:pt x="1120977" y="847013"/>
                              <a:pt x="294048" y="1042272"/>
                              <a:pt x="42885" y="964800"/>
                            </a:cubicBezTo>
                            <a:cubicBezTo>
                              <a:pt x="19020" y="963086"/>
                              <a:pt x="-511" y="946310"/>
                              <a:pt x="0" y="921915"/>
                            </a:cubicBezTo>
                            <a:cubicBezTo>
                              <a:pt x="4582" y="641832"/>
                              <a:pt x="58919" y="463177"/>
                              <a:pt x="0" y="42885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1050" dirty="0">
                    <a:solidFill>
                      <a:srgbClr val="212E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Computing &amp; software</a:t>
                </a:r>
              </a:p>
            </p:txBody>
          </p:sp>
          <p:sp>
            <p:nvSpPr>
              <p:cNvPr id="97" name="Rectangle: Rounded Corners 151">
                <a:extLst>
                  <a:ext uri="{FF2B5EF4-FFF2-40B4-BE49-F238E27FC236}">
                    <a16:creationId xmlns:a16="http://schemas.microsoft.com/office/drawing/2014/main" id="{15D139AC-21CD-436C-825F-102C9B214464}"/>
                  </a:ext>
                </a:extLst>
              </p:cNvPr>
              <p:cNvSpPr/>
              <p:nvPr/>
            </p:nvSpPr>
            <p:spPr>
              <a:xfrm>
                <a:off x="239091" y="2721602"/>
                <a:ext cx="957820" cy="362688"/>
              </a:xfrm>
              <a:prstGeom prst="roundRect">
                <a:avLst>
                  <a:gd name="adj" fmla="val 1344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2225">
                <a:noFill/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972800"/>
                          <a:gd name="connsiteY0" fmla="*/ 42885 h 964800"/>
                          <a:gd name="connsiteX1" fmla="*/ 42885 w 1972800"/>
                          <a:gd name="connsiteY1" fmla="*/ 0 h 964800"/>
                          <a:gd name="connsiteX2" fmla="*/ 1929915 w 1972800"/>
                          <a:gd name="connsiteY2" fmla="*/ 0 h 964800"/>
                          <a:gd name="connsiteX3" fmla="*/ 1972800 w 1972800"/>
                          <a:gd name="connsiteY3" fmla="*/ 42885 h 964800"/>
                          <a:gd name="connsiteX4" fmla="*/ 1972800 w 1972800"/>
                          <a:gd name="connsiteY4" fmla="*/ 921915 h 964800"/>
                          <a:gd name="connsiteX5" fmla="*/ 1929915 w 1972800"/>
                          <a:gd name="connsiteY5" fmla="*/ 964800 h 964800"/>
                          <a:gd name="connsiteX6" fmla="*/ 42885 w 1972800"/>
                          <a:gd name="connsiteY6" fmla="*/ 964800 h 964800"/>
                          <a:gd name="connsiteX7" fmla="*/ 0 w 1972800"/>
                          <a:gd name="connsiteY7" fmla="*/ 921915 h 964800"/>
                          <a:gd name="connsiteX8" fmla="*/ 0 w 1972800"/>
                          <a:gd name="connsiteY8" fmla="*/ 42885 h 96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972800" h="964800" fill="none" extrusionOk="0">
                            <a:moveTo>
                              <a:pt x="0" y="42885"/>
                            </a:moveTo>
                            <a:cubicBezTo>
                              <a:pt x="-1299" y="18990"/>
                              <a:pt x="21495" y="1877"/>
                              <a:pt x="42885" y="0"/>
                            </a:cubicBezTo>
                            <a:cubicBezTo>
                              <a:pt x="517507" y="6223"/>
                              <a:pt x="1676588" y="150061"/>
                              <a:pt x="1929915" y="0"/>
                            </a:cubicBezTo>
                            <a:cubicBezTo>
                              <a:pt x="1955756" y="3322"/>
                              <a:pt x="1974754" y="21593"/>
                              <a:pt x="1972800" y="42885"/>
                            </a:cubicBezTo>
                            <a:cubicBezTo>
                              <a:pt x="1948000" y="239507"/>
                              <a:pt x="2005657" y="795642"/>
                              <a:pt x="1972800" y="921915"/>
                            </a:cubicBezTo>
                            <a:cubicBezTo>
                              <a:pt x="1968697" y="946274"/>
                              <a:pt x="1949893" y="962242"/>
                              <a:pt x="1929915" y="964800"/>
                            </a:cubicBezTo>
                            <a:cubicBezTo>
                              <a:pt x="1363256" y="1022971"/>
                              <a:pt x="962691" y="987594"/>
                              <a:pt x="42885" y="964800"/>
                            </a:cubicBezTo>
                            <a:cubicBezTo>
                              <a:pt x="19440" y="961549"/>
                              <a:pt x="-2106" y="946830"/>
                              <a:pt x="0" y="921915"/>
                            </a:cubicBezTo>
                            <a:cubicBezTo>
                              <a:pt x="33479" y="531392"/>
                              <a:pt x="-53220" y="398790"/>
                              <a:pt x="0" y="42885"/>
                            </a:cubicBezTo>
                            <a:close/>
                          </a:path>
                          <a:path w="1972800" h="964800" stroke="0" extrusionOk="0">
                            <a:moveTo>
                              <a:pt x="0" y="42885"/>
                            </a:moveTo>
                            <a:cubicBezTo>
                              <a:pt x="-3274" y="17181"/>
                              <a:pt x="16543" y="997"/>
                              <a:pt x="42885" y="0"/>
                            </a:cubicBezTo>
                            <a:cubicBezTo>
                              <a:pt x="350766" y="-43321"/>
                              <a:pt x="1442823" y="57719"/>
                              <a:pt x="1929915" y="0"/>
                            </a:cubicBezTo>
                            <a:cubicBezTo>
                              <a:pt x="1951737" y="1819"/>
                              <a:pt x="1972570" y="20472"/>
                              <a:pt x="1972800" y="42885"/>
                            </a:cubicBezTo>
                            <a:cubicBezTo>
                              <a:pt x="1963201" y="177910"/>
                              <a:pt x="2019350" y="788162"/>
                              <a:pt x="1972800" y="921915"/>
                            </a:cubicBezTo>
                            <a:cubicBezTo>
                              <a:pt x="1977238" y="946126"/>
                              <a:pt x="1954834" y="962261"/>
                              <a:pt x="1929915" y="964800"/>
                            </a:cubicBezTo>
                            <a:cubicBezTo>
                              <a:pt x="1120977" y="847013"/>
                              <a:pt x="294048" y="1042272"/>
                              <a:pt x="42885" y="964800"/>
                            </a:cubicBezTo>
                            <a:cubicBezTo>
                              <a:pt x="19020" y="963086"/>
                              <a:pt x="-511" y="946310"/>
                              <a:pt x="0" y="921915"/>
                            </a:cubicBezTo>
                            <a:cubicBezTo>
                              <a:pt x="4582" y="641832"/>
                              <a:pt x="58919" y="463177"/>
                              <a:pt x="0" y="42885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1050" dirty="0">
                    <a:solidFill>
                      <a:srgbClr val="212E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Effector (50mm)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057400" y="3048572"/>
            <a:ext cx="1097280" cy="1554480"/>
            <a:chOff x="3025802" y="3002280"/>
            <a:chExt cx="1097280" cy="1645920"/>
          </a:xfrm>
        </p:grpSpPr>
        <p:sp>
          <p:nvSpPr>
            <p:cNvPr id="98" name="Rectangle: Rounded Corners 206">
              <a:extLst>
                <a:ext uri="{FF2B5EF4-FFF2-40B4-BE49-F238E27FC236}">
                  <a16:creationId xmlns:a16="http://schemas.microsoft.com/office/drawing/2014/main" id="{FA3247D8-0CFE-4AD2-8561-CEDA8A41787B}"/>
                </a:ext>
              </a:extLst>
            </p:cNvPr>
            <p:cNvSpPr/>
            <p:nvPr/>
          </p:nvSpPr>
          <p:spPr>
            <a:xfrm>
              <a:off x="3025802" y="3002280"/>
              <a:ext cx="1097280" cy="1645920"/>
            </a:xfrm>
            <a:prstGeom prst="roundRect">
              <a:avLst>
                <a:gd name="adj" fmla="val 6239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9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SURVIVABILITY</a:t>
              </a:r>
            </a:p>
            <a:p>
              <a:pPr algn="ctr"/>
              <a:r>
                <a:rPr lang="en-US" sz="9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SUBSYSTEM</a:t>
              </a: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3095532" y="3053994"/>
              <a:ext cx="957820" cy="1169096"/>
              <a:chOff x="3493896" y="2803253"/>
              <a:chExt cx="957820" cy="1169096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01" name="Rectangle: Rounded Corners 78">
                <a:extLst>
                  <a:ext uri="{FF2B5EF4-FFF2-40B4-BE49-F238E27FC236}">
                    <a16:creationId xmlns:a16="http://schemas.microsoft.com/office/drawing/2014/main" id="{2ABFABBB-BE16-481F-9657-9DAF183A793F}"/>
                  </a:ext>
                </a:extLst>
              </p:cNvPr>
              <p:cNvSpPr/>
              <p:nvPr/>
            </p:nvSpPr>
            <p:spPr>
              <a:xfrm>
                <a:off x="3493896" y="2803253"/>
                <a:ext cx="957820" cy="362688"/>
              </a:xfrm>
              <a:prstGeom prst="roundRect">
                <a:avLst>
                  <a:gd name="adj" fmla="val 13442"/>
                </a:avLst>
              </a:prstGeom>
              <a:grpFill/>
              <a:ln w="22225">
                <a:noFill/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972800"/>
                          <a:gd name="connsiteY0" fmla="*/ 42885 h 964800"/>
                          <a:gd name="connsiteX1" fmla="*/ 42885 w 1972800"/>
                          <a:gd name="connsiteY1" fmla="*/ 0 h 964800"/>
                          <a:gd name="connsiteX2" fmla="*/ 1929915 w 1972800"/>
                          <a:gd name="connsiteY2" fmla="*/ 0 h 964800"/>
                          <a:gd name="connsiteX3" fmla="*/ 1972800 w 1972800"/>
                          <a:gd name="connsiteY3" fmla="*/ 42885 h 964800"/>
                          <a:gd name="connsiteX4" fmla="*/ 1972800 w 1972800"/>
                          <a:gd name="connsiteY4" fmla="*/ 921915 h 964800"/>
                          <a:gd name="connsiteX5" fmla="*/ 1929915 w 1972800"/>
                          <a:gd name="connsiteY5" fmla="*/ 964800 h 964800"/>
                          <a:gd name="connsiteX6" fmla="*/ 42885 w 1972800"/>
                          <a:gd name="connsiteY6" fmla="*/ 964800 h 964800"/>
                          <a:gd name="connsiteX7" fmla="*/ 0 w 1972800"/>
                          <a:gd name="connsiteY7" fmla="*/ 921915 h 964800"/>
                          <a:gd name="connsiteX8" fmla="*/ 0 w 1972800"/>
                          <a:gd name="connsiteY8" fmla="*/ 42885 h 96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972800" h="964800" fill="none" extrusionOk="0">
                            <a:moveTo>
                              <a:pt x="0" y="42885"/>
                            </a:moveTo>
                            <a:cubicBezTo>
                              <a:pt x="-1299" y="18990"/>
                              <a:pt x="21495" y="1877"/>
                              <a:pt x="42885" y="0"/>
                            </a:cubicBezTo>
                            <a:cubicBezTo>
                              <a:pt x="517507" y="6223"/>
                              <a:pt x="1676588" y="150061"/>
                              <a:pt x="1929915" y="0"/>
                            </a:cubicBezTo>
                            <a:cubicBezTo>
                              <a:pt x="1955756" y="3322"/>
                              <a:pt x="1974754" y="21593"/>
                              <a:pt x="1972800" y="42885"/>
                            </a:cubicBezTo>
                            <a:cubicBezTo>
                              <a:pt x="1948000" y="239507"/>
                              <a:pt x="2005657" y="795642"/>
                              <a:pt x="1972800" y="921915"/>
                            </a:cubicBezTo>
                            <a:cubicBezTo>
                              <a:pt x="1968697" y="946274"/>
                              <a:pt x="1949893" y="962242"/>
                              <a:pt x="1929915" y="964800"/>
                            </a:cubicBezTo>
                            <a:cubicBezTo>
                              <a:pt x="1363256" y="1022971"/>
                              <a:pt x="962691" y="987594"/>
                              <a:pt x="42885" y="964800"/>
                            </a:cubicBezTo>
                            <a:cubicBezTo>
                              <a:pt x="19440" y="961549"/>
                              <a:pt x="-2106" y="946830"/>
                              <a:pt x="0" y="921915"/>
                            </a:cubicBezTo>
                            <a:cubicBezTo>
                              <a:pt x="33479" y="531392"/>
                              <a:pt x="-53220" y="398790"/>
                              <a:pt x="0" y="42885"/>
                            </a:cubicBezTo>
                            <a:close/>
                          </a:path>
                          <a:path w="1972800" h="964800" stroke="0" extrusionOk="0">
                            <a:moveTo>
                              <a:pt x="0" y="42885"/>
                            </a:moveTo>
                            <a:cubicBezTo>
                              <a:pt x="-3274" y="17181"/>
                              <a:pt x="16543" y="997"/>
                              <a:pt x="42885" y="0"/>
                            </a:cubicBezTo>
                            <a:cubicBezTo>
                              <a:pt x="350766" y="-43321"/>
                              <a:pt x="1442823" y="57719"/>
                              <a:pt x="1929915" y="0"/>
                            </a:cubicBezTo>
                            <a:cubicBezTo>
                              <a:pt x="1951737" y="1819"/>
                              <a:pt x="1972570" y="20472"/>
                              <a:pt x="1972800" y="42885"/>
                            </a:cubicBezTo>
                            <a:cubicBezTo>
                              <a:pt x="1963201" y="177910"/>
                              <a:pt x="2019350" y="788162"/>
                              <a:pt x="1972800" y="921915"/>
                            </a:cubicBezTo>
                            <a:cubicBezTo>
                              <a:pt x="1977238" y="946126"/>
                              <a:pt x="1954834" y="962261"/>
                              <a:pt x="1929915" y="964800"/>
                            </a:cubicBezTo>
                            <a:cubicBezTo>
                              <a:pt x="1120977" y="847013"/>
                              <a:pt x="294048" y="1042272"/>
                              <a:pt x="42885" y="964800"/>
                            </a:cubicBezTo>
                            <a:cubicBezTo>
                              <a:pt x="19020" y="963086"/>
                              <a:pt x="-511" y="946310"/>
                              <a:pt x="0" y="921915"/>
                            </a:cubicBezTo>
                            <a:cubicBezTo>
                              <a:pt x="4582" y="641832"/>
                              <a:pt x="58919" y="463177"/>
                              <a:pt x="0" y="42885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1050" dirty="0">
                    <a:solidFill>
                      <a:srgbClr val="212E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Sensors (radar)</a:t>
                </a:r>
              </a:p>
            </p:txBody>
          </p:sp>
          <p:sp>
            <p:nvSpPr>
              <p:cNvPr id="102" name="Rectangle: Rounded Corners 142">
                <a:extLst>
                  <a:ext uri="{FF2B5EF4-FFF2-40B4-BE49-F238E27FC236}">
                    <a16:creationId xmlns:a16="http://schemas.microsoft.com/office/drawing/2014/main" id="{CFC9785E-42CC-4265-9847-3D167AE6EBB4}"/>
                  </a:ext>
                </a:extLst>
              </p:cNvPr>
              <p:cNvSpPr/>
              <p:nvPr/>
            </p:nvSpPr>
            <p:spPr>
              <a:xfrm>
                <a:off x="3493896" y="3206457"/>
                <a:ext cx="957820" cy="362688"/>
              </a:xfrm>
              <a:prstGeom prst="roundRect">
                <a:avLst>
                  <a:gd name="adj" fmla="val 1344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2225">
                <a:noFill/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972800"/>
                          <a:gd name="connsiteY0" fmla="*/ 42885 h 964800"/>
                          <a:gd name="connsiteX1" fmla="*/ 42885 w 1972800"/>
                          <a:gd name="connsiteY1" fmla="*/ 0 h 964800"/>
                          <a:gd name="connsiteX2" fmla="*/ 1929915 w 1972800"/>
                          <a:gd name="connsiteY2" fmla="*/ 0 h 964800"/>
                          <a:gd name="connsiteX3" fmla="*/ 1972800 w 1972800"/>
                          <a:gd name="connsiteY3" fmla="*/ 42885 h 964800"/>
                          <a:gd name="connsiteX4" fmla="*/ 1972800 w 1972800"/>
                          <a:gd name="connsiteY4" fmla="*/ 921915 h 964800"/>
                          <a:gd name="connsiteX5" fmla="*/ 1929915 w 1972800"/>
                          <a:gd name="connsiteY5" fmla="*/ 964800 h 964800"/>
                          <a:gd name="connsiteX6" fmla="*/ 42885 w 1972800"/>
                          <a:gd name="connsiteY6" fmla="*/ 964800 h 964800"/>
                          <a:gd name="connsiteX7" fmla="*/ 0 w 1972800"/>
                          <a:gd name="connsiteY7" fmla="*/ 921915 h 964800"/>
                          <a:gd name="connsiteX8" fmla="*/ 0 w 1972800"/>
                          <a:gd name="connsiteY8" fmla="*/ 42885 h 96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972800" h="964800" fill="none" extrusionOk="0">
                            <a:moveTo>
                              <a:pt x="0" y="42885"/>
                            </a:moveTo>
                            <a:cubicBezTo>
                              <a:pt x="-1299" y="18990"/>
                              <a:pt x="21495" y="1877"/>
                              <a:pt x="42885" y="0"/>
                            </a:cubicBezTo>
                            <a:cubicBezTo>
                              <a:pt x="517507" y="6223"/>
                              <a:pt x="1676588" y="150061"/>
                              <a:pt x="1929915" y="0"/>
                            </a:cubicBezTo>
                            <a:cubicBezTo>
                              <a:pt x="1955756" y="3322"/>
                              <a:pt x="1974754" y="21593"/>
                              <a:pt x="1972800" y="42885"/>
                            </a:cubicBezTo>
                            <a:cubicBezTo>
                              <a:pt x="1948000" y="239507"/>
                              <a:pt x="2005657" y="795642"/>
                              <a:pt x="1972800" y="921915"/>
                            </a:cubicBezTo>
                            <a:cubicBezTo>
                              <a:pt x="1968697" y="946274"/>
                              <a:pt x="1949893" y="962242"/>
                              <a:pt x="1929915" y="964800"/>
                            </a:cubicBezTo>
                            <a:cubicBezTo>
                              <a:pt x="1363256" y="1022971"/>
                              <a:pt x="962691" y="987594"/>
                              <a:pt x="42885" y="964800"/>
                            </a:cubicBezTo>
                            <a:cubicBezTo>
                              <a:pt x="19440" y="961549"/>
                              <a:pt x="-2106" y="946830"/>
                              <a:pt x="0" y="921915"/>
                            </a:cubicBezTo>
                            <a:cubicBezTo>
                              <a:pt x="33479" y="531392"/>
                              <a:pt x="-53220" y="398790"/>
                              <a:pt x="0" y="42885"/>
                            </a:cubicBezTo>
                            <a:close/>
                          </a:path>
                          <a:path w="1972800" h="964800" stroke="0" extrusionOk="0">
                            <a:moveTo>
                              <a:pt x="0" y="42885"/>
                            </a:moveTo>
                            <a:cubicBezTo>
                              <a:pt x="-3274" y="17181"/>
                              <a:pt x="16543" y="997"/>
                              <a:pt x="42885" y="0"/>
                            </a:cubicBezTo>
                            <a:cubicBezTo>
                              <a:pt x="350766" y="-43321"/>
                              <a:pt x="1442823" y="57719"/>
                              <a:pt x="1929915" y="0"/>
                            </a:cubicBezTo>
                            <a:cubicBezTo>
                              <a:pt x="1951737" y="1819"/>
                              <a:pt x="1972570" y="20472"/>
                              <a:pt x="1972800" y="42885"/>
                            </a:cubicBezTo>
                            <a:cubicBezTo>
                              <a:pt x="1963201" y="177910"/>
                              <a:pt x="2019350" y="788162"/>
                              <a:pt x="1972800" y="921915"/>
                            </a:cubicBezTo>
                            <a:cubicBezTo>
                              <a:pt x="1977238" y="946126"/>
                              <a:pt x="1954834" y="962261"/>
                              <a:pt x="1929915" y="964800"/>
                            </a:cubicBezTo>
                            <a:cubicBezTo>
                              <a:pt x="1120977" y="847013"/>
                              <a:pt x="294048" y="1042272"/>
                              <a:pt x="42885" y="964800"/>
                            </a:cubicBezTo>
                            <a:cubicBezTo>
                              <a:pt x="19020" y="963086"/>
                              <a:pt x="-511" y="946310"/>
                              <a:pt x="0" y="921915"/>
                            </a:cubicBezTo>
                            <a:cubicBezTo>
                              <a:pt x="4582" y="641832"/>
                              <a:pt x="58919" y="463177"/>
                              <a:pt x="0" y="42885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1050" dirty="0">
                    <a:solidFill>
                      <a:srgbClr val="212E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Computing &amp; software</a:t>
                </a:r>
              </a:p>
            </p:txBody>
          </p:sp>
          <p:sp>
            <p:nvSpPr>
              <p:cNvPr id="103" name="Rectangle: Rounded Corners 143">
                <a:extLst>
                  <a:ext uri="{FF2B5EF4-FFF2-40B4-BE49-F238E27FC236}">
                    <a16:creationId xmlns:a16="http://schemas.microsoft.com/office/drawing/2014/main" id="{79ACF822-0D79-4B8C-9EBD-529BAB324BD8}"/>
                  </a:ext>
                </a:extLst>
              </p:cNvPr>
              <p:cNvSpPr/>
              <p:nvPr/>
            </p:nvSpPr>
            <p:spPr>
              <a:xfrm>
                <a:off x="3493896" y="3609661"/>
                <a:ext cx="957820" cy="362688"/>
              </a:xfrm>
              <a:prstGeom prst="roundRect">
                <a:avLst>
                  <a:gd name="adj" fmla="val 13442"/>
                </a:avLst>
              </a:prstGeom>
              <a:grpFill/>
              <a:ln w="22225">
                <a:noFill/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972800"/>
                          <a:gd name="connsiteY0" fmla="*/ 42885 h 964800"/>
                          <a:gd name="connsiteX1" fmla="*/ 42885 w 1972800"/>
                          <a:gd name="connsiteY1" fmla="*/ 0 h 964800"/>
                          <a:gd name="connsiteX2" fmla="*/ 1929915 w 1972800"/>
                          <a:gd name="connsiteY2" fmla="*/ 0 h 964800"/>
                          <a:gd name="connsiteX3" fmla="*/ 1972800 w 1972800"/>
                          <a:gd name="connsiteY3" fmla="*/ 42885 h 964800"/>
                          <a:gd name="connsiteX4" fmla="*/ 1972800 w 1972800"/>
                          <a:gd name="connsiteY4" fmla="*/ 921915 h 964800"/>
                          <a:gd name="connsiteX5" fmla="*/ 1929915 w 1972800"/>
                          <a:gd name="connsiteY5" fmla="*/ 964800 h 964800"/>
                          <a:gd name="connsiteX6" fmla="*/ 42885 w 1972800"/>
                          <a:gd name="connsiteY6" fmla="*/ 964800 h 964800"/>
                          <a:gd name="connsiteX7" fmla="*/ 0 w 1972800"/>
                          <a:gd name="connsiteY7" fmla="*/ 921915 h 964800"/>
                          <a:gd name="connsiteX8" fmla="*/ 0 w 1972800"/>
                          <a:gd name="connsiteY8" fmla="*/ 42885 h 96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972800" h="964800" fill="none" extrusionOk="0">
                            <a:moveTo>
                              <a:pt x="0" y="42885"/>
                            </a:moveTo>
                            <a:cubicBezTo>
                              <a:pt x="-1299" y="18990"/>
                              <a:pt x="21495" y="1877"/>
                              <a:pt x="42885" y="0"/>
                            </a:cubicBezTo>
                            <a:cubicBezTo>
                              <a:pt x="517507" y="6223"/>
                              <a:pt x="1676588" y="150061"/>
                              <a:pt x="1929915" y="0"/>
                            </a:cubicBezTo>
                            <a:cubicBezTo>
                              <a:pt x="1955756" y="3322"/>
                              <a:pt x="1974754" y="21593"/>
                              <a:pt x="1972800" y="42885"/>
                            </a:cubicBezTo>
                            <a:cubicBezTo>
                              <a:pt x="1948000" y="239507"/>
                              <a:pt x="2005657" y="795642"/>
                              <a:pt x="1972800" y="921915"/>
                            </a:cubicBezTo>
                            <a:cubicBezTo>
                              <a:pt x="1968697" y="946274"/>
                              <a:pt x="1949893" y="962242"/>
                              <a:pt x="1929915" y="964800"/>
                            </a:cubicBezTo>
                            <a:cubicBezTo>
                              <a:pt x="1363256" y="1022971"/>
                              <a:pt x="962691" y="987594"/>
                              <a:pt x="42885" y="964800"/>
                            </a:cubicBezTo>
                            <a:cubicBezTo>
                              <a:pt x="19440" y="961549"/>
                              <a:pt x="-2106" y="946830"/>
                              <a:pt x="0" y="921915"/>
                            </a:cubicBezTo>
                            <a:cubicBezTo>
                              <a:pt x="33479" y="531392"/>
                              <a:pt x="-53220" y="398790"/>
                              <a:pt x="0" y="42885"/>
                            </a:cubicBezTo>
                            <a:close/>
                          </a:path>
                          <a:path w="1972800" h="964800" stroke="0" extrusionOk="0">
                            <a:moveTo>
                              <a:pt x="0" y="42885"/>
                            </a:moveTo>
                            <a:cubicBezTo>
                              <a:pt x="-3274" y="17181"/>
                              <a:pt x="16543" y="997"/>
                              <a:pt x="42885" y="0"/>
                            </a:cubicBezTo>
                            <a:cubicBezTo>
                              <a:pt x="350766" y="-43321"/>
                              <a:pt x="1442823" y="57719"/>
                              <a:pt x="1929915" y="0"/>
                            </a:cubicBezTo>
                            <a:cubicBezTo>
                              <a:pt x="1951737" y="1819"/>
                              <a:pt x="1972570" y="20472"/>
                              <a:pt x="1972800" y="42885"/>
                            </a:cubicBezTo>
                            <a:cubicBezTo>
                              <a:pt x="1963201" y="177910"/>
                              <a:pt x="2019350" y="788162"/>
                              <a:pt x="1972800" y="921915"/>
                            </a:cubicBezTo>
                            <a:cubicBezTo>
                              <a:pt x="1977238" y="946126"/>
                              <a:pt x="1954834" y="962261"/>
                              <a:pt x="1929915" y="964800"/>
                            </a:cubicBezTo>
                            <a:cubicBezTo>
                              <a:pt x="1120977" y="847013"/>
                              <a:pt x="294048" y="1042272"/>
                              <a:pt x="42885" y="964800"/>
                            </a:cubicBezTo>
                            <a:cubicBezTo>
                              <a:pt x="19020" y="963086"/>
                              <a:pt x="-511" y="946310"/>
                              <a:pt x="0" y="921915"/>
                            </a:cubicBezTo>
                            <a:cubicBezTo>
                              <a:pt x="4582" y="641832"/>
                              <a:pt x="58919" y="463177"/>
                              <a:pt x="0" y="42885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1050" dirty="0">
                    <a:solidFill>
                      <a:srgbClr val="212E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Effector (smoke)</a:t>
                </a:r>
              </a:p>
            </p:txBody>
          </p:sp>
        </p:grp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03EF9622-2413-429B-B666-00BC931E1A2B}"/>
              </a:ext>
            </a:extLst>
          </p:cNvPr>
          <p:cNvSpPr txBox="1">
            <a:spLocks/>
          </p:cNvSpPr>
          <p:nvPr/>
        </p:nvSpPr>
        <p:spPr>
          <a:xfrm>
            <a:off x="1004962" y="397599"/>
            <a:ext cx="6606988" cy="44149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/>
              <a:t>Paradigm Shift</a:t>
            </a:r>
          </a:p>
        </p:txBody>
      </p:sp>
    </p:spTree>
    <p:extLst>
      <p:ext uri="{BB962C8B-B14F-4D97-AF65-F5344CB8AC3E}">
        <p14:creationId xmlns:p14="http://schemas.microsoft.com/office/powerpoint/2010/main" val="53772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5235" y="461009"/>
            <a:ext cx="6853529" cy="3693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Ground Common Infrastructure Architecture (GCIA)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420046-B646-7F19-4E74-CFD27BE8FAB4}"/>
              </a:ext>
            </a:extLst>
          </p:cNvPr>
          <p:cNvGrpSpPr>
            <a:grpSpLocks noChangeAspect="1"/>
          </p:cNvGrpSpPr>
          <p:nvPr/>
        </p:nvGrpSpPr>
        <p:grpSpPr>
          <a:xfrm>
            <a:off x="430556" y="1524000"/>
            <a:ext cx="8282888" cy="4663440"/>
            <a:chOff x="970406" y="779893"/>
            <a:chExt cx="10251189" cy="57716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B5DDFC-46D4-9485-2900-8A486C6A8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06" y="779893"/>
              <a:ext cx="10251189" cy="577163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D5DADC-D94B-5AEE-C8AC-EEFF116E092A}"/>
                </a:ext>
              </a:extLst>
            </p:cNvPr>
            <p:cNvSpPr/>
            <p:nvPr/>
          </p:nvSpPr>
          <p:spPr>
            <a:xfrm>
              <a:off x="8246227" y="5555500"/>
              <a:ext cx="1744032" cy="209550"/>
            </a:xfrm>
            <a:prstGeom prst="rect">
              <a:avLst/>
            </a:prstGeom>
            <a:solidFill>
              <a:srgbClr val="CDC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506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5235" y="461009"/>
            <a:ext cx="6853529" cy="3693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Ground Combat Trim Level Profiles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E24F03B-8D86-9F5F-8E93-D64D19C29B63}"/>
              </a:ext>
            </a:extLst>
          </p:cNvPr>
          <p:cNvSpPr/>
          <p:nvPr/>
        </p:nvSpPr>
        <p:spPr>
          <a:xfrm>
            <a:off x="4695631" y="1812933"/>
            <a:ext cx="2372308" cy="2365866"/>
          </a:xfrm>
          <a:custGeom>
            <a:avLst/>
            <a:gdLst>
              <a:gd name="connsiteX0" fmla="*/ 0 w 3163077"/>
              <a:gd name="connsiteY0" fmla="*/ 0 h 3172408"/>
              <a:gd name="connsiteX1" fmla="*/ 121298 w 3163077"/>
              <a:gd name="connsiteY1" fmla="*/ 279918 h 3172408"/>
              <a:gd name="connsiteX2" fmla="*/ 223935 w 3163077"/>
              <a:gd name="connsiteY2" fmla="*/ 485192 h 3172408"/>
              <a:gd name="connsiteX3" fmla="*/ 279918 w 3163077"/>
              <a:gd name="connsiteY3" fmla="*/ 709126 h 3172408"/>
              <a:gd name="connsiteX4" fmla="*/ 335902 w 3163077"/>
              <a:gd name="connsiteY4" fmla="*/ 886408 h 3172408"/>
              <a:gd name="connsiteX5" fmla="*/ 382555 w 3163077"/>
              <a:gd name="connsiteY5" fmla="*/ 1119673 h 3172408"/>
              <a:gd name="connsiteX6" fmla="*/ 419877 w 3163077"/>
              <a:gd name="connsiteY6" fmla="*/ 1362269 h 3172408"/>
              <a:gd name="connsiteX7" fmla="*/ 447869 w 3163077"/>
              <a:gd name="connsiteY7" fmla="*/ 1623526 h 3172408"/>
              <a:gd name="connsiteX8" fmla="*/ 457200 w 3163077"/>
              <a:gd name="connsiteY8" fmla="*/ 1810139 h 3172408"/>
              <a:gd name="connsiteX9" fmla="*/ 457200 w 3163077"/>
              <a:gd name="connsiteY9" fmla="*/ 1996751 h 3172408"/>
              <a:gd name="connsiteX10" fmla="*/ 447869 w 3163077"/>
              <a:gd name="connsiteY10" fmla="*/ 2183363 h 3172408"/>
              <a:gd name="connsiteX11" fmla="*/ 438539 w 3163077"/>
              <a:gd name="connsiteY11" fmla="*/ 2388637 h 3172408"/>
              <a:gd name="connsiteX12" fmla="*/ 419877 w 3163077"/>
              <a:gd name="connsiteY12" fmla="*/ 2556588 h 3172408"/>
              <a:gd name="connsiteX13" fmla="*/ 373224 w 3163077"/>
              <a:gd name="connsiteY13" fmla="*/ 2752531 h 3172408"/>
              <a:gd name="connsiteX14" fmla="*/ 354563 w 3163077"/>
              <a:gd name="connsiteY14" fmla="*/ 2967135 h 3172408"/>
              <a:gd name="connsiteX15" fmla="*/ 298579 w 3163077"/>
              <a:gd name="connsiteY15" fmla="*/ 3172408 h 3172408"/>
              <a:gd name="connsiteX16" fmla="*/ 2967135 w 3163077"/>
              <a:gd name="connsiteY16" fmla="*/ 3163077 h 3172408"/>
              <a:gd name="connsiteX17" fmla="*/ 3023118 w 3163077"/>
              <a:gd name="connsiteY17" fmla="*/ 2995126 h 3172408"/>
              <a:gd name="connsiteX18" fmla="*/ 3088432 w 3163077"/>
              <a:gd name="connsiteY18" fmla="*/ 2705877 h 3172408"/>
              <a:gd name="connsiteX19" fmla="*/ 3144416 w 3163077"/>
              <a:gd name="connsiteY19" fmla="*/ 2323322 h 3172408"/>
              <a:gd name="connsiteX20" fmla="*/ 3163077 w 3163077"/>
              <a:gd name="connsiteY20" fmla="*/ 1959429 h 3172408"/>
              <a:gd name="connsiteX21" fmla="*/ 3163077 w 3163077"/>
              <a:gd name="connsiteY21" fmla="*/ 1660849 h 3172408"/>
              <a:gd name="connsiteX22" fmla="*/ 3153747 w 3163077"/>
              <a:gd name="connsiteY22" fmla="*/ 1380931 h 3172408"/>
              <a:gd name="connsiteX23" fmla="*/ 3116424 w 3163077"/>
              <a:gd name="connsiteY23" fmla="*/ 1138335 h 3172408"/>
              <a:gd name="connsiteX24" fmla="*/ 3079102 w 3163077"/>
              <a:gd name="connsiteY24" fmla="*/ 895739 h 3172408"/>
              <a:gd name="connsiteX25" fmla="*/ 3013788 w 3163077"/>
              <a:gd name="connsiteY25" fmla="*/ 634482 h 3172408"/>
              <a:gd name="connsiteX26" fmla="*/ 2957804 w 3163077"/>
              <a:gd name="connsiteY26" fmla="*/ 419877 h 3172408"/>
              <a:gd name="connsiteX27" fmla="*/ 2892490 w 3163077"/>
              <a:gd name="connsiteY27" fmla="*/ 270588 h 3172408"/>
              <a:gd name="connsiteX28" fmla="*/ 2799183 w 3163077"/>
              <a:gd name="connsiteY28" fmla="*/ 18661 h 3172408"/>
              <a:gd name="connsiteX29" fmla="*/ 0 w 3163077"/>
              <a:gd name="connsiteY29" fmla="*/ 0 h 317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63077" h="3172408">
                <a:moveTo>
                  <a:pt x="0" y="0"/>
                </a:moveTo>
                <a:lnTo>
                  <a:pt x="121298" y="279918"/>
                </a:lnTo>
                <a:lnTo>
                  <a:pt x="223935" y="485192"/>
                </a:lnTo>
                <a:lnTo>
                  <a:pt x="279918" y="709126"/>
                </a:lnTo>
                <a:lnTo>
                  <a:pt x="335902" y="886408"/>
                </a:lnTo>
                <a:lnTo>
                  <a:pt x="382555" y="1119673"/>
                </a:lnTo>
                <a:lnTo>
                  <a:pt x="419877" y="1362269"/>
                </a:lnTo>
                <a:lnTo>
                  <a:pt x="447869" y="1623526"/>
                </a:lnTo>
                <a:lnTo>
                  <a:pt x="457200" y="1810139"/>
                </a:lnTo>
                <a:lnTo>
                  <a:pt x="457200" y="1996751"/>
                </a:lnTo>
                <a:lnTo>
                  <a:pt x="447869" y="2183363"/>
                </a:lnTo>
                <a:lnTo>
                  <a:pt x="438539" y="2388637"/>
                </a:lnTo>
                <a:lnTo>
                  <a:pt x="419877" y="2556588"/>
                </a:lnTo>
                <a:lnTo>
                  <a:pt x="373224" y="2752531"/>
                </a:lnTo>
                <a:lnTo>
                  <a:pt x="354563" y="2967135"/>
                </a:lnTo>
                <a:lnTo>
                  <a:pt x="298579" y="3172408"/>
                </a:lnTo>
                <a:lnTo>
                  <a:pt x="2967135" y="3163077"/>
                </a:lnTo>
                <a:lnTo>
                  <a:pt x="3023118" y="2995126"/>
                </a:lnTo>
                <a:lnTo>
                  <a:pt x="3088432" y="2705877"/>
                </a:lnTo>
                <a:lnTo>
                  <a:pt x="3144416" y="2323322"/>
                </a:lnTo>
                <a:lnTo>
                  <a:pt x="3163077" y="1959429"/>
                </a:lnTo>
                <a:lnTo>
                  <a:pt x="3163077" y="1660849"/>
                </a:lnTo>
                <a:lnTo>
                  <a:pt x="3153747" y="1380931"/>
                </a:lnTo>
                <a:lnTo>
                  <a:pt x="3116424" y="1138335"/>
                </a:lnTo>
                <a:lnTo>
                  <a:pt x="3079102" y="895739"/>
                </a:lnTo>
                <a:lnTo>
                  <a:pt x="3013788" y="634482"/>
                </a:lnTo>
                <a:lnTo>
                  <a:pt x="2957804" y="419877"/>
                </a:lnTo>
                <a:lnTo>
                  <a:pt x="2892490" y="270588"/>
                </a:lnTo>
                <a:lnTo>
                  <a:pt x="2799183" y="1866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E3984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path path="circle">
              <a:fillToRect r="100000" b="10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5DA7686A-3F18-E9D6-9BE1-7CE64977DA27}"/>
              </a:ext>
            </a:extLst>
          </p:cNvPr>
          <p:cNvSpPr/>
          <p:nvPr/>
        </p:nvSpPr>
        <p:spPr>
          <a:xfrm>
            <a:off x="2701212" y="1813489"/>
            <a:ext cx="2330321" cy="2365310"/>
          </a:xfrm>
          <a:custGeom>
            <a:avLst/>
            <a:gdLst>
              <a:gd name="connsiteX0" fmla="*/ 0 w 3107094"/>
              <a:gd name="connsiteY0" fmla="*/ 0 h 3153747"/>
              <a:gd name="connsiteX1" fmla="*/ 167951 w 3107094"/>
              <a:gd name="connsiteY1" fmla="*/ 242596 h 3153747"/>
              <a:gd name="connsiteX2" fmla="*/ 307911 w 3107094"/>
              <a:gd name="connsiteY2" fmla="*/ 513184 h 3153747"/>
              <a:gd name="connsiteX3" fmla="*/ 438539 w 3107094"/>
              <a:gd name="connsiteY3" fmla="*/ 839755 h 3153747"/>
              <a:gd name="connsiteX4" fmla="*/ 541176 w 3107094"/>
              <a:gd name="connsiteY4" fmla="*/ 1166327 h 3153747"/>
              <a:gd name="connsiteX5" fmla="*/ 597160 w 3107094"/>
              <a:gd name="connsiteY5" fmla="*/ 1483568 h 3153747"/>
              <a:gd name="connsiteX6" fmla="*/ 634482 w 3107094"/>
              <a:gd name="connsiteY6" fmla="*/ 1847461 h 3153747"/>
              <a:gd name="connsiteX7" fmla="*/ 625151 w 3107094"/>
              <a:gd name="connsiteY7" fmla="*/ 2034074 h 3153747"/>
              <a:gd name="connsiteX8" fmla="*/ 606490 w 3107094"/>
              <a:gd name="connsiteY8" fmla="*/ 2295331 h 3153747"/>
              <a:gd name="connsiteX9" fmla="*/ 587829 w 3107094"/>
              <a:gd name="connsiteY9" fmla="*/ 2547257 h 3153747"/>
              <a:gd name="connsiteX10" fmla="*/ 550506 w 3107094"/>
              <a:gd name="connsiteY10" fmla="*/ 2780523 h 3153747"/>
              <a:gd name="connsiteX11" fmla="*/ 494523 w 3107094"/>
              <a:gd name="connsiteY11" fmla="*/ 2985796 h 3153747"/>
              <a:gd name="connsiteX12" fmla="*/ 457200 w 3107094"/>
              <a:gd name="connsiteY12" fmla="*/ 3153747 h 3153747"/>
              <a:gd name="connsiteX13" fmla="*/ 2957804 w 3107094"/>
              <a:gd name="connsiteY13" fmla="*/ 3135086 h 3153747"/>
              <a:gd name="connsiteX14" fmla="*/ 3004457 w 3107094"/>
              <a:gd name="connsiteY14" fmla="*/ 2892490 h 3153747"/>
              <a:gd name="connsiteX15" fmla="*/ 3069772 w 3107094"/>
              <a:gd name="connsiteY15" fmla="*/ 2612572 h 3153747"/>
              <a:gd name="connsiteX16" fmla="*/ 3097764 w 3107094"/>
              <a:gd name="connsiteY16" fmla="*/ 2332653 h 3153747"/>
              <a:gd name="connsiteX17" fmla="*/ 3107094 w 3107094"/>
              <a:gd name="connsiteY17" fmla="*/ 2034074 h 3153747"/>
              <a:gd name="connsiteX18" fmla="*/ 3107094 w 3107094"/>
              <a:gd name="connsiteY18" fmla="*/ 1810139 h 3153747"/>
              <a:gd name="connsiteX19" fmla="*/ 3097764 w 3107094"/>
              <a:gd name="connsiteY19" fmla="*/ 1586204 h 3153747"/>
              <a:gd name="connsiteX20" fmla="*/ 3069772 w 3107094"/>
              <a:gd name="connsiteY20" fmla="*/ 1352939 h 3153747"/>
              <a:gd name="connsiteX21" fmla="*/ 3032449 w 3107094"/>
              <a:gd name="connsiteY21" fmla="*/ 1091682 h 3153747"/>
              <a:gd name="connsiteX22" fmla="*/ 2967135 w 3107094"/>
              <a:gd name="connsiteY22" fmla="*/ 793102 h 3153747"/>
              <a:gd name="connsiteX23" fmla="*/ 2901821 w 3107094"/>
              <a:gd name="connsiteY23" fmla="*/ 550506 h 3153747"/>
              <a:gd name="connsiteX24" fmla="*/ 2808515 w 3107094"/>
              <a:gd name="connsiteY24" fmla="*/ 317241 h 3153747"/>
              <a:gd name="connsiteX25" fmla="*/ 2668555 w 3107094"/>
              <a:gd name="connsiteY25" fmla="*/ 0 h 3153747"/>
              <a:gd name="connsiteX26" fmla="*/ 0 w 3107094"/>
              <a:gd name="connsiteY26" fmla="*/ 0 h 315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07094" h="3153747">
                <a:moveTo>
                  <a:pt x="0" y="0"/>
                </a:moveTo>
                <a:lnTo>
                  <a:pt x="167951" y="242596"/>
                </a:lnTo>
                <a:lnTo>
                  <a:pt x="307911" y="513184"/>
                </a:lnTo>
                <a:lnTo>
                  <a:pt x="438539" y="839755"/>
                </a:lnTo>
                <a:lnTo>
                  <a:pt x="541176" y="1166327"/>
                </a:lnTo>
                <a:lnTo>
                  <a:pt x="597160" y="1483568"/>
                </a:lnTo>
                <a:lnTo>
                  <a:pt x="634482" y="1847461"/>
                </a:lnTo>
                <a:lnTo>
                  <a:pt x="625151" y="2034074"/>
                </a:lnTo>
                <a:lnTo>
                  <a:pt x="606490" y="2295331"/>
                </a:lnTo>
                <a:lnTo>
                  <a:pt x="587829" y="2547257"/>
                </a:lnTo>
                <a:lnTo>
                  <a:pt x="550506" y="2780523"/>
                </a:lnTo>
                <a:lnTo>
                  <a:pt x="494523" y="2985796"/>
                </a:lnTo>
                <a:lnTo>
                  <a:pt x="457200" y="3153747"/>
                </a:lnTo>
                <a:lnTo>
                  <a:pt x="2957804" y="3135086"/>
                </a:lnTo>
                <a:lnTo>
                  <a:pt x="3004457" y="2892490"/>
                </a:lnTo>
                <a:lnTo>
                  <a:pt x="3069772" y="2612572"/>
                </a:lnTo>
                <a:lnTo>
                  <a:pt x="3097764" y="2332653"/>
                </a:lnTo>
                <a:lnTo>
                  <a:pt x="3107094" y="2034074"/>
                </a:lnTo>
                <a:lnTo>
                  <a:pt x="3107094" y="1810139"/>
                </a:lnTo>
                <a:lnTo>
                  <a:pt x="3097764" y="1586204"/>
                </a:lnTo>
                <a:lnTo>
                  <a:pt x="3069772" y="1352939"/>
                </a:lnTo>
                <a:lnTo>
                  <a:pt x="3032449" y="1091682"/>
                </a:lnTo>
                <a:lnTo>
                  <a:pt x="2967135" y="793102"/>
                </a:lnTo>
                <a:lnTo>
                  <a:pt x="2901821" y="550506"/>
                </a:lnTo>
                <a:lnTo>
                  <a:pt x="2808515" y="317241"/>
                </a:lnTo>
                <a:lnTo>
                  <a:pt x="2668555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66525">
                  <a:lumMod val="40000"/>
                  <a:lumOff val="60000"/>
                </a:srgbClr>
              </a:gs>
              <a:gs pos="100000">
                <a:srgbClr val="366525">
                  <a:lumMod val="20000"/>
                  <a:lumOff val="80000"/>
                  <a:alpha val="56000"/>
                </a:srgbClr>
              </a:gs>
            </a:gsLst>
            <a:path path="circle">
              <a:fillToRect r="100000" b="10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85BF5A1-A9DB-3130-E460-DF3A139BFCD4}"/>
              </a:ext>
            </a:extLst>
          </p:cNvPr>
          <p:cNvSpPr/>
          <p:nvPr/>
        </p:nvSpPr>
        <p:spPr>
          <a:xfrm>
            <a:off x="784714" y="1808105"/>
            <a:ext cx="2387111" cy="2367329"/>
          </a:xfrm>
          <a:custGeom>
            <a:avLst/>
            <a:gdLst>
              <a:gd name="connsiteX0" fmla="*/ 0 w 3182815"/>
              <a:gd name="connsiteY0" fmla="*/ 0 h 3156438"/>
              <a:gd name="connsiteX1" fmla="*/ 290146 w 3182815"/>
              <a:gd name="connsiteY1" fmla="*/ 509954 h 3156438"/>
              <a:gd name="connsiteX2" fmla="*/ 430823 w 3182815"/>
              <a:gd name="connsiteY2" fmla="*/ 817684 h 3156438"/>
              <a:gd name="connsiteX3" fmla="*/ 527538 w 3182815"/>
              <a:gd name="connsiteY3" fmla="*/ 1134207 h 3156438"/>
              <a:gd name="connsiteX4" fmla="*/ 580292 w 3182815"/>
              <a:gd name="connsiteY4" fmla="*/ 1415561 h 3156438"/>
              <a:gd name="connsiteX5" fmla="*/ 606669 w 3182815"/>
              <a:gd name="connsiteY5" fmla="*/ 1714500 h 3156438"/>
              <a:gd name="connsiteX6" fmla="*/ 861646 w 3182815"/>
              <a:gd name="connsiteY6" fmla="*/ 1784838 h 3156438"/>
              <a:gd name="connsiteX7" fmla="*/ 1107830 w 3182815"/>
              <a:gd name="connsiteY7" fmla="*/ 1934307 h 3156438"/>
              <a:gd name="connsiteX8" fmla="*/ 1283677 w 3182815"/>
              <a:gd name="connsiteY8" fmla="*/ 2083777 h 3156438"/>
              <a:gd name="connsiteX9" fmla="*/ 1415561 w 3182815"/>
              <a:gd name="connsiteY9" fmla="*/ 2233246 h 3156438"/>
              <a:gd name="connsiteX10" fmla="*/ 1503484 w 3182815"/>
              <a:gd name="connsiteY10" fmla="*/ 2391507 h 3156438"/>
              <a:gd name="connsiteX11" fmla="*/ 1600200 w 3182815"/>
              <a:gd name="connsiteY11" fmla="*/ 2611315 h 3156438"/>
              <a:gd name="connsiteX12" fmla="*/ 1644161 w 3182815"/>
              <a:gd name="connsiteY12" fmla="*/ 2831123 h 3156438"/>
              <a:gd name="connsiteX13" fmla="*/ 1670538 w 3182815"/>
              <a:gd name="connsiteY13" fmla="*/ 3042138 h 3156438"/>
              <a:gd name="connsiteX14" fmla="*/ 1661746 w 3182815"/>
              <a:gd name="connsiteY14" fmla="*/ 3156438 h 3156438"/>
              <a:gd name="connsiteX15" fmla="*/ 2998177 w 3182815"/>
              <a:gd name="connsiteY15" fmla="*/ 3156438 h 3156438"/>
              <a:gd name="connsiteX16" fmla="*/ 3077307 w 3182815"/>
              <a:gd name="connsiteY16" fmla="*/ 2910254 h 3156438"/>
              <a:gd name="connsiteX17" fmla="*/ 3130061 w 3182815"/>
              <a:gd name="connsiteY17" fmla="*/ 2664069 h 3156438"/>
              <a:gd name="connsiteX18" fmla="*/ 3165230 w 3182815"/>
              <a:gd name="connsiteY18" fmla="*/ 2409092 h 3156438"/>
              <a:gd name="connsiteX19" fmla="*/ 3182815 w 3182815"/>
              <a:gd name="connsiteY19" fmla="*/ 2092569 h 3156438"/>
              <a:gd name="connsiteX20" fmla="*/ 3182815 w 3182815"/>
              <a:gd name="connsiteY20" fmla="*/ 1767254 h 3156438"/>
              <a:gd name="connsiteX21" fmla="*/ 3130061 w 3182815"/>
              <a:gd name="connsiteY21" fmla="*/ 1371600 h 3156438"/>
              <a:gd name="connsiteX22" fmla="*/ 3068515 w 3182815"/>
              <a:gd name="connsiteY22" fmla="*/ 1116623 h 3156438"/>
              <a:gd name="connsiteX23" fmla="*/ 2980592 w 3182815"/>
              <a:gd name="connsiteY23" fmla="*/ 817684 h 3156438"/>
              <a:gd name="connsiteX24" fmla="*/ 2875084 w 3182815"/>
              <a:gd name="connsiteY24" fmla="*/ 580292 h 3156438"/>
              <a:gd name="connsiteX25" fmla="*/ 2787161 w 3182815"/>
              <a:gd name="connsiteY25" fmla="*/ 386861 h 3156438"/>
              <a:gd name="connsiteX26" fmla="*/ 2699238 w 3182815"/>
              <a:gd name="connsiteY26" fmla="*/ 228600 h 3156438"/>
              <a:gd name="connsiteX27" fmla="*/ 2593730 w 3182815"/>
              <a:gd name="connsiteY27" fmla="*/ 43961 h 3156438"/>
              <a:gd name="connsiteX28" fmla="*/ 2549769 w 3182815"/>
              <a:gd name="connsiteY28" fmla="*/ 17584 h 3156438"/>
              <a:gd name="connsiteX29" fmla="*/ 0 w 3182815"/>
              <a:gd name="connsiteY29" fmla="*/ 0 h 315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82815" h="3156438">
                <a:moveTo>
                  <a:pt x="0" y="0"/>
                </a:moveTo>
                <a:lnTo>
                  <a:pt x="290146" y="509954"/>
                </a:lnTo>
                <a:lnTo>
                  <a:pt x="430823" y="817684"/>
                </a:lnTo>
                <a:lnTo>
                  <a:pt x="527538" y="1134207"/>
                </a:lnTo>
                <a:lnTo>
                  <a:pt x="580292" y="1415561"/>
                </a:lnTo>
                <a:lnTo>
                  <a:pt x="606669" y="1714500"/>
                </a:lnTo>
                <a:lnTo>
                  <a:pt x="861646" y="1784838"/>
                </a:lnTo>
                <a:lnTo>
                  <a:pt x="1107830" y="1934307"/>
                </a:lnTo>
                <a:lnTo>
                  <a:pt x="1283677" y="2083777"/>
                </a:lnTo>
                <a:lnTo>
                  <a:pt x="1415561" y="2233246"/>
                </a:lnTo>
                <a:lnTo>
                  <a:pt x="1503484" y="2391507"/>
                </a:lnTo>
                <a:lnTo>
                  <a:pt x="1600200" y="2611315"/>
                </a:lnTo>
                <a:lnTo>
                  <a:pt x="1644161" y="2831123"/>
                </a:lnTo>
                <a:lnTo>
                  <a:pt x="1670538" y="3042138"/>
                </a:lnTo>
                <a:lnTo>
                  <a:pt x="1661746" y="3156438"/>
                </a:lnTo>
                <a:lnTo>
                  <a:pt x="2998177" y="3156438"/>
                </a:lnTo>
                <a:lnTo>
                  <a:pt x="3077307" y="2910254"/>
                </a:lnTo>
                <a:lnTo>
                  <a:pt x="3130061" y="2664069"/>
                </a:lnTo>
                <a:lnTo>
                  <a:pt x="3165230" y="2409092"/>
                </a:lnTo>
                <a:lnTo>
                  <a:pt x="3182815" y="2092569"/>
                </a:lnTo>
                <a:lnTo>
                  <a:pt x="3182815" y="1767254"/>
                </a:lnTo>
                <a:lnTo>
                  <a:pt x="3130061" y="1371600"/>
                </a:lnTo>
                <a:lnTo>
                  <a:pt x="3068515" y="1116623"/>
                </a:lnTo>
                <a:lnTo>
                  <a:pt x="2980592" y="817684"/>
                </a:lnTo>
                <a:lnTo>
                  <a:pt x="2875084" y="580292"/>
                </a:lnTo>
                <a:lnTo>
                  <a:pt x="2787161" y="386861"/>
                </a:lnTo>
                <a:lnTo>
                  <a:pt x="2699238" y="228600"/>
                </a:lnTo>
                <a:lnTo>
                  <a:pt x="2593730" y="43961"/>
                </a:lnTo>
                <a:lnTo>
                  <a:pt x="2549769" y="1758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ysClr val="window" lastClr="FFFFFF">
                  <a:lumMod val="75000"/>
                </a:sysClr>
              </a:gs>
              <a:gs pos="100000">
                <a:sysClr val="window" lastClr="FFFFFF">
                  <a:lumMod val="75000"/>
                  <a:alpha val="57000"/>
                </a:sysClr>
              </a:gs>
            </a:gsLst>
            <a:path path="circle">
              <a:fillToRect r="100000" b="10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4585FFBA-EF6F-ED2C-DD43-5E14C6B027B3}"/>
              </a:ext>
            </a:extLst>
          </p:cNvPr>
          <p:cNvSpPr/>
          <p:nvPr/>
        </p:nvSpPr>
        <p:spPr>
          <a:xfrm rot="3696310">
            <a:off x="-1821826" y="-151306"/>
            <a:ext cx="6858000" cy="6858000"/>
          </a:xfrm>
          <a:prstGeom prst="arc">
            <a:avLst>
              <a:gd name="adj1" fmla="val 16385009"/>
              <a:gd name="adj2" fmla="val 18819409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C5F7C251-7321-44D4-CBFD-7FCF8635F7B1}"/>
              </a:ext>
            </a:extLst>
          </p:cNvPr>
          <p:cNvSpPr/>
          <p:nvPr/>
        </p:nvSpPr>
        <p:spPr>
          <a:xfrm rot="3907115">
            <a:off x="213653" y="-274112"/>
            <a:ext cx="6858000" cy="6858000"/>
          </a:xfrm>
          <a:prstGeom prst="arc">
            <a:avLst>
              <a:gd name="adj1" fmla="val 16326774"/>
              <a:gd name="adj2" fmla="val 18734363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80619CDF-6D24-CFB6-3ACD-90995BC33304}"/>
              </a:ext>
            </a:extLst>
          </p:cNvPr>
          <p:cNvSpPr/>
          <p:nvPr/>
        </p:nvSpPr>
        <p:spPr>
          <a:xfrm rot="4014780">
            <a:off x="-4232844" y="590642"/>
            <a:ext cx="5486400" cy="5490038"/>
          </a:xfrm>
          <a:prstGeom prst="arc">
            <a:avLst>
              <a:gd name="adj1" fmla="val 15561328"/>
              <a:gd name="adj2" fmla="val 1727189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C4BC774F-B62E-9BA4-FE85-9B52AF865D07}"/>
              </a:ext>
            </a:extLst>
          </p:cNvPr>
          <p:cNvSpPr/>
          <p:nvPr/>
        </p:nvSpPr>
        <p:spPr>
          <a:xfrm rot="4014780">
            <a:off x="-2317058" y="590642"/>
            <a:ext cx="5486400" cy="5490038"/>
          </a:xfrm>
          <a:prstGeom prst="arc">
            <a:avLst>
              <a:gd name="adj1" fmla="val 15561328"/>
              <a:gd name="adj2" fmla="val 1865627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DE3FEA3-D83A-5889-3937-07DE7D7B879C}"/>
              </a:ext>
            </a:extLst>
          </p:cNvPr>
          <p:cNvCxnSpPr>
            <a:cxnSpLocks/>
          </p:cNvCxnSpPr>
          <p:nvPr/>
        </p:nvCxnSpPr>
        <p:spPr bwMode="auto">
          <a:xfrm>
            <a:off x="791165" y="1815672"/>
            <a:ext cx="3922445" cy="0"/>
          </a:xfrm>
          <a:prstGeom prst="line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none" w="med" len="lg"/>
          </a:ln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DF215388-6E4E-3597-F904-CCBA5C298E5C}"/>
              </a:ext>
            </a:extLst>
          </p:cNvPr>
          <p:cNvSpPr txBox="1"/>
          <p:nvPr/>
        </p:nvSpPr>
        <p:spPr>
          <a:xfrm>
            <a:off x="5031533" y="1828259"/>
            <a:ext cx="1926673" cy="21929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5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Argos Capabilities</a:t>
            </a:r>
            <a:r>
              <a:rPr lang="en-US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1435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Formation Lethality through Shared Data &amp; more efficient decision making / Human Machine Pairing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Includes gray capabilities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Advanced imagers and processing for threat detection, such as 3</a:t>
            </a:r>
            <a:r>
              <a:rPr lang="en-US" sz="900" baseline="30000" dirty="0">
                <a:solidFill>
                  <a:prstClr val="black"/>
                </a:solidFill>
                <a:latin typeface="Calibri" panose="020F0502020204030204"/>
              </a:rPr>
              <a:t>rd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GEN FLIR and HFD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Vision aided navigation</a:t>
            </a:r>
            <a:endParaRPr lang="en-US" sz="900" u="sng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en-US" sz="900" u="sng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900" u="sng" dirty="0">
                <a:solidFill>
                  <a:prstClr val="black"/>
                </a:solidFill>
                <a:latin typeface="Calibri" panose="020F0502020204030204"/>
              </a:rPr>
              <a:t>SAVE Slots: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CMFF Block 3 Capabilities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Advanced SA and Far-Target Capabilities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57130A6-F9F2-8CCD-1D26-D8ECD9C3C1D0}"/>
              </a:ext>
            </a:extLst>
          </p:cNvPr>
          <p:cNvSpPr txBox="1"/>
          <p:nvPr/>
        </p:nvSpPr>
        <p:spPr>
          <a:xfrm>
            <a:off x="3135401" y="1848655"/>
            <a:ext cx="1752924" cy="23314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50" b="1" u="sng" dirty="0">
                <a:solidFill>
                  <a:prstClr val="black"/>
                </a:solidFill>
                <a:latin typeface="Calibri" panose="020F0502020204030204"/>
              </a:rPr>
              <a:t>Combat Capabilities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Improve Platform Lethality &amp; Protection / Human Machine Pairing</a:t>
            </a:r>
            <a:endParaRPr lang="en-US" sz="900" u="sng" dirty="0">
              <a:solidFill>
                <a:prstClr val="black"/>
              </a:solidFill>
              <a:latin typeface="Calibri" panose="020F0502020204030204"/>
            </a:endParaRP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Includes gray capabilities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Helmet mounted displays for crew with stitched imagery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Situational Awareness imagery pushed to dismounts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Aided Threat Recognition Software to support Slew-to-cue capabilities</a:t>
            </a:r>
          </a:p>
          <a:p>
            <a:pPr>
              <a:defRPr/>
            </a:pP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900" u="sng" dirty="0">
                <a:solidFill>
                  <a:prstClr val="black"/>
                </a:solidFill>
                <a:latin typeface="Calibri" panose="020F0502020204030204"/>
              </a:rPr>
              <a:t>SAVE Slots: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CMFF Block 2 Capabilities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Advanced 360° SA Capabilities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46D49D0-4013-D140-139B-94553073842B}"/>
              </a:ext>
            </a:extLst>
          </p:cNvPr>
          <p:cNvSpPr txBox="1"/>
          <p:nvPr/>
        </p:nvSpPr>
        <p:spPr>
          <a:xfrm>
            <a:off x="2399175" y="1612887"/>
            <a:ext cx="761747" cy="2308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U360SA TMI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64713ED-1199-80A2-0CF8-BA03061B29F0}"/>
              </a:ext>
            </a:extLst>
          </p:cNvPr>
          <p:cNvCxnSpPr>
            <a:cxnSpLocks/>
            <a:endCxn id="82" idx="2"/>
          </p:cNvCxnSpPr>
          <p:nvPr/>
        </p:nvCxnSpPr>
        <p:spPr bwMode="auto">
          <a:xfrm>
            <a:off x="2016331" y="4174933"/>
            <a:ext cx="2898911" cy="5387"/>
          </a:xfrm>
          <a:prstGeom prst="line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none" w="med" len="lg"/>
          </a:ln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D9BCB46-5539-371D-804E-3D5632E0AFD7}"/>
              </a:ext>
            </a:extLst>
          </p:cNvPr>
          <p:cNvCxnSpPr>
            <a:cxnSpLocks/>
            <a:stCxn id="82" idx="2"/>
          </p:cNvCxnSpPr>
          <p:nvPr/>
        </p:nvCxnSpPr>
        <p:spPr bwMode="auto">
          <a:xfrm>
            <a:off x="4915242" y="4180320"/>
            <a:ext cx="4115038" cy="2739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none" w="med" len="lg"/>
          </a:ln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9538CEB1-2686-E22F-E0DE-A61EDB9FE96C}"/>
              </a:ext>
            </a:extLst>
          </p:cNvPr>
          <p:cNvSpPr>
            <a:spLocks noChangeAspect="1"/>
          </p:cNvSpPr>
          <p:nvPr/>
        </p:nvSpPr>
        <p:spPr>
          <a:xfrm>
            <a:off x="32239" y="3065966"/>
            <a:ext cx="1990003" cy="2003345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F9CB716-6503-9B9C-7E08-C8241C34E589}"/>
              </a:ext>
            </a:extLst>
          </p:cNvPr>
          <p:cNvSpPr txBox="1"/>
          <p:nvPr/>
        </p:nvSpPr>
        <p:spPr>
          <a:xfrm>
            <a:off x="265232" y="3373441"/>
            <a:ext cx="1450662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b="1" u="sng" dirty="0">
                <a:solidFill>
                  <a:prstClr val="black"/>
                </a:solidFill>
                <a:latin typeface="Calibri" panose="020F0502020204030204"/>
              </a:rPr>
              <a:t>Baseline Capabilities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Standards: SAVE, GCIA,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Vehicle Environmental Requirements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Ground Vehicle Operating System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Wireless Intercom (option)</a:t>
            </a:r>
          </a:p>
          <a:p>
            <a:pPr defTabSz="685800">
              <a:defRPr/>
            </a:pPr>
            <a:endParaRPr lang="en-US" sz="600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Arc 93">
            <a:extLst>
              <a:ext uri="{FF2B5EF4-FFF2-40B4-BE49-F238E27FC236}">
                <a16:creationId xmlns:a16="http://schemas.microsoft.com/office/drawing/2014/main" id="{989A76B3-3529-E126-6461-3EA9A2D66A30}"/>
              </a:ext>
            </a:extLst>
          </p:cNvPr>
          <p:cNvSpPr/>
          <p:nvPr/>
        </p:nvSpPr>
        <p:spPr>
          <a:xfrm rot="3907115">
            <a:off x="2093602" y="-290701"/>
            <a:ext cx="6858000" cy="6858000"/>
          </a:xfrm>
          <a:prstGeom prst="arc">
            <a:avLst>
              <a:gd name="adj1" fmla="val 16326774"/>
              <a:gd name="adj2" fmla="val 18734363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E3FB8C3-6B9B-88E9-367A-6700063D9C8F}"/>
              </a:ext>
            </a:extLst>
          </p:cNvPr>
          <p:cNvCxnSpPr>
            <a:cxnSpLocks/>
            <a:stCxn id="82" idx="0"/>
          </p:cNvCxnSpPr>
          <p:nvPr/>
        </p:nvCxnSpPr>
        <p:spPr bwMode="auto">
          <a:xfrm flipV="1">
            <a:off x="4706983" y="1806210"/>
            <a:ext cx="4314189" cy="546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none" w="med" len="lg"/>
          </a:ln>
        </p:spPr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7ECDAD97-B285-88E9-6CF6-2CCBC7EC9BF0}"/>
              </a:ext>
            </a:extLst>
          </p:cNvPr>
          <p:cNvSpPr txBox="1"/>
          <p:nvPr/>
        </p:nvSpPr>
        <p:spPr>
          <a:xfrm>
            <a:off x="6514190" y="1611622"/>
            <a:ext cx="668773" cy="2308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PBMS TMI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6DBDF22-5E88-5330-C6E2-48E9406799BC}"/>
              </a:ext>
            </a:extLst>
          </p:cNvPr>
          <p:cNvSpPr txBox="1"/>
          <p:nvPr/>
        </p:nvSpPr>
        <p:spPr>
          <a:xfrm>
            <a:off x="7074937" y="1863624"/>
            <a:ext cx="1516793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 Capabilities</a:t>
            </a:r>
          </a:p>
          <a:p>
            <a:pPr defTabSz="51435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(ABCT OTM Descriptive Info Here)</a:t>
            </a:r>
          </a:p>
          <a:p>
            <a:pPr marL="96441" indent="-96441" defTabSz="51435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ABCT OTM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612C10E-6C9B-5194-BA94-DE13E85D2572}"/>
              </a:ext>
            </a:extLst>
          </p:cNvPr>
          <p:cNvSpPr/>
          <p:nvPr/>
        </p:nvSpPr>
        <p:spPr>
          <a:xfrm>
            <a:off x="1962145" y="4140562"/>
            <a:ext cx="403537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U360SA TMI:</a:t>
            </a:r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$77M Platform agnostic situational awareness project being worked with DEVCOM C5ISR RTI to mature the sensor architecture and begin tying into the communication network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Develop computing solution that is GCIA/SAVE complaint, with exploration into CMFF-compliance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Demonstrate capability on GCS platforms at Vehicle Excursion 4 (VE-4) in 4QFY25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U360SA TMI will help lay the foundation and inform the follow-on PBMS TMI</a:t>
            </a:r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F4A64AC-068C-05F5-1DEE-E97CEB2333D5}"/>
              </a:ext>
            </a:extLst>
          </p:cNvPr>
          <p:cNvSpPr/>
          <p:nvPr/>
        </p:nvSpPr>
        <p:spPr>
          <a:xfrm>
            <a:off x="5857831" y="4147960"/>
            <a:ext cx="3266870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Platform Battle Management System TMI:</a:t>
            </a:r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Builds upon the U360SA TMI with a focus on unifying software between vehicle sensors and the network architecture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Based off GCIA and CMOSS/CMFF while implementing an Apple Car Play like user interface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Soldiers would interface with the platform and products through “apps” via PBMS</a:t>
            </a:r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Demonstrate capability on GCS platforms at Vehicle Excursion 5 (tentatively scheduled for 4QFY27)</a:t>
            </a:r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EE668A3-4F49-2A49-1793-F27424996F2F}"/>
              </a:ext>
            </a:extLst>
          </p:cNvPr>
          <p:cNvSpPr txBox="1"/>
          <p:nvPr/>
        </p:nvSpPr>
        <p:spPr>
          <a:xfrm>
            <a:off x="1317801" y="1830880"/>
            <a:ext cx="2051157" cy="1638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50" b="1" u="sng" dirty="0">
                <a:solidFill>
                  <a:prstClr val="black"/>
                </a:solidFill>
                <a:latin typeface="Calibri" panose="020F0502020204030204"/>
              </a:rPr>
              <a:t>Gray Capabilities</a:t>
            </a:r>
          </a:p>
          <a:p>
            <a:pPr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Improve Soldier Safety</a:t>
            </a:r>
            <a:endParaRPr lang="en-US" sz="900" b="1" u="sng" dirty="0">
              <a:solidFill>
                <a:prstClr val="black"/>
              </a:solidFill>
              <a:latin typeface="Calibri" panose="020F0502020204030204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Includes baseline capabilities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PNT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Wireless Intercom / Radio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Local Situational Awareness (360 degree) Imagery</a:t>
            </a:r>
          </a:p>
          <a:p>
            <a:pPr defTabSz="685800">
              <a:defRPr/>
            </a:pPr>
            <a:endParaRPr lang="en-US" sz="900" u="sng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en-US" sz="900" u="sng" dirty="0">
                <a:solidFill>
                  <a:prstClr val="black"/>
                </a:solidFill>
                <a:latin typeface="Calibri" panose="020F0502020204030204"/>
              </a:rPr>
              <a:t>SAVE Slots:</a:t>
            </a:r>
          </a:p>
          <a:p>
            <a:pPr marL="471488" lvl="1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CMFF Block 1 Capabilities</a:t>
            </a:r>
          </a:p>
          <a:p>
            <a:pPr marL="471488" lvl="1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Basic 360° SA Capabilities</a:t>
            </a:r>
          </a:p>
        </p:txBody>
      </p:sp>
    </p:spTree>
    <p:extLst>
      <p:ext uri="{BB962C8B-B14F-4D97-AF65-F5344CB8AC3E}">
        <p14:creationId xmlns:p14="http://schemas.microsoft.com/office/powerpoint/2010/main" val="420402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F9622-2413-429B-B666-00BC931E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97599"/>
            <a:ext cx="6240350" cy="4414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Architecture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79D90-F69E-4E9F-AA12-F99BB3145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9550A-6681-4E7D-B466-A6D6235C950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20040" y="1689080"/>
            <a:ext cx="851916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Future Systems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Ground Common Infrastructure Architecture (GCIA) is a requirement for future systems - starting with OMFV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Enduring Platforms: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Incrementally portions of the architecture such as SAVE, CMOSS, FACE etc. to achieve full GCIA implementation over time</a:t>
            </a:r>
          </a:p>
        </p:txBody>
      </p:sp>
    </p:spTree>
    <p:extLst>
      <p:ext uri="{BB962C8B-B14F-4D97-AF65-F5344CB8AC3E}">
        <p14:creationId xmlns:p14="http://schemas.microsoft.com/office/powerpoint/2010/main" val="353146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F9622-2413-429B-B666-00BC931E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97599"/>
            <a:ext cx="6240350" cy="4414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Participate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79D90-F69E-4E9F-AA12-F99BB3145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9550A-6681-4E7D-B466-A6D6235C950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20040" y="1689080"/>
            <a:ext cx="8519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Industry can review the latest artifacts and participate in the future of GCIA through the community of interest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Advanced Mobility Consortium (NAMC) MOSA Community of Interest (COI)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https://www.namconsortium.org/membership/communities-interest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Email: Submissions@NAMConsortium.org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GCIA Mailbox: usarmy.detroit.peo-gcs.mbx.gcia@army.mil</a:t>
            </a:r>
          </a:p>
        </p:txBody>
      </p:sp>
    </p:spTree>
    <p:extLst>
      <p:ext uri="{BB962C8B-B14F-4D97-AF65-F5344CB8AC3E}">
        <p14:creationId xmlns:p14="http://schemas.microsoft.com/office/powerpoint/2010/main" val="2410585829"/>
      </p:ext>
    </p:extLst>
  </p:cSld>
  <p:clrMapOvr>
    <a:masterClrMapping/>
  </p:clrMapOvr>
</p:sld>
</file>

<file path=ppt/theme/theme1.xml><?xml version="1.0" encoding="utf-8"?>
<a:theme xmlns:a="http://schemas.openxmlformats.org/drawingml/2006/main" name="PEO GCS Branding 2013">
  <a:themeElements>
    <a:clrScheme name="PEO GCS GOLD BLUE and GREY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ED5DB"/>
      </a:accent1>
      <a:accent2>
        <a:srgbClr val="5F9BAF"/>
      </a:accent2>
      <a:accent3>
        <a:srgbClr val="B87B00"/>
      </a:accent3>
      <a:accent4>
        <a:srgbClr val="5F6F7E"/>
      </a:accent4>
      <a:accent5>
        <a:srgbClr val="A9B5BF"/>
      </a:accent5>
      <a:accent6>
        <a:srgbClr val="004F70"/>
      </a:accent6>
      <a:hlink>
        <a:srgbClr val="77BDBF"/>
      </a:hlink>
      <a:folHlink>
        <a:srgbClr val="B2B2B2"/>
      </a:folHlink>
    </a:clrScheme>
    <a:fontScheme name="Custom 1">
      <a:majorFont>
        <a:latin typeface="Garamond"/>
        <a:ea typeface=""/>
        <a:cs typeface=""/>
      </a:majorFont>
      <a:minorFont>
        <a:latin typeface="Eras Medium ITC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12700" algn="ctr">
          <a:solidFill>
            <a:srgbClr val="3B3F31"/>
          </a:solidFill>
          <a:round/>
          <a:headEnd/>
          <a:tailEnd type="stealth" w="med" len="lg"/>
        </a:ln>
      </a:spPr>
      <a:bodyPr/>
      <a:lstStyle/>
    </a:lnDef>
  </a:objectDefaults>
  <a:extraClrSchemeLst>
    <a:extraClrScheme>
      <a:clrScheme name="PEO GCS Briefin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O GCS Briefin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 GCS Briefin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 GCS Briefin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 GCS Briefin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 GCS Briefin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 GCS Briefin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37337</TotalTime>
  <Words>971</Words>
  <Application>Microsoft Office PowerPoint</Application>
  <PresentationFormat>On-screen Show (4:3)</PresentationFormat>
  <Paragraphs>141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Eras Medium ITC</vt:lpstr>
      <vt:lpstr>Gill Sans MT</vt:lpstr>
      <vt:lpstr>Symbol</vt:lpstr>
      <vt:lpstr>Times New Roman</vt:lpstr>
      <vt:lpstr>PEO GCS Branding 2013</vt:lpstr>
      <vt:lpstr> Project Lead (PL) Capability Transition and Product Integration (CTPI)  Ground Common Infrastructure Architecture (GCIA) &amp; Trim Level Strategy  Alan Cichosz Chief Architect, PL CTPI  LTC Nicholas Breen Product Lead, Ground Combat Product Integration  03 AUG 2022    </vt:lpstr>
      <vt:lpstr>Project Lead Capability Transition &amp; Product Integration (PL CTPI)</vt:lpstr>
      <vt:lpstr>Architecture Objectives</vt:lpstr>
      <vt:lpstr>PowerPoint Presentation</vt:lpstr>
      <vt:lpstr>Ground Common Infrastructure Architecture (GCIA)</vt:lpstr>
      <vt:lpstr>Ground Combat Trim Level Profiles</vt:lpstr>
      <vt:lpstr>Architecture Strategy</vt:lpstr>
      <vt:lpstr>How to Participate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briefing for 1st release</dc:title>
  <dc:creator>US Army User</dc:creator>
  <cp:lastModifiedBy>Cichosz, Alan F CIV USARMY DEVCOM GVSC (USA)</cp:lastModifiedBy>
  <cp:revision>303</cp:revision>
  <dcterms:created xsi:type="dcterms:W3CDTF">2021-10-06T00:13:20Z</dcterms:created>
  <dcterms:modified xsi:type="dcterms:W3CDTF">2022-07-26T15:21:46Z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2021-10-06T00:00:00Z</vt:filetime>
  </property>
</Properties>
</file>